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charts/chart6.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notesSlides/notesSlide23.xml" ContentType="application/vnd.openxmlformats-officedocument.presentationml.notesSlide+xml"/>
  <Override PartName="/ppt/charts/chart8.xml" ContentType="application/vnd.openxmlformats-officedocument.drawingml.chart+xml"/>
  <Override PartName="/ppt/notesSlides/notesSlide24.xml" ContentType="application/vnd.openxmlformats-officedocument.presentationml.notesSlide+xml"/>
  <Override PartName="/ppt/charts/chart9.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0.xml" ContentType="application/vnd.openxmlformats-officedocument.drawingml.chart+xml"/>
  <Override PartName="/ppt/notesSlides/notesSlide27.xml" ContentType="application/vnd.openxmlformats-officedocument.presentationml.notesSlide+xml"/>
  <Override PartName="/ppt/charts/chart11.xml" ContentType="application/vnd.openxmlformats-officedocument.drawingml.chart+xml"/>
  <Override PartName="/ppt/notesSlides/notesSlide28.xml" ContentType="application/vnd.openxmlformats-officedocument.presentationml.notesSlide+xml"/>
  <Override PartName="/ppt/charts/chart1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3.xml" ContentType="application/vnd.openxmlformats-officedocument.drawingml.chart+xml"/>
  <Override PartName="/ppt/notesSlides/notesSlide31.xml" ContentType="application/vnd.openxmlformats-officedocument.presentationml.notesSlide+xml"/>
  <Override PartName="/ppt/charts/chart14.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5.xml" ContentType="application/vnd.openxmlformats-officedocument.drawingml.chart+xml"/>
  <Override PartName="/ppt/notesSlides/notesSlide34.xml" ContentType="application/vnd.openxmlformats-officedocument.presentationml.notesSlide+xml"/>
  <Override PartName="/ppt/charts/chart16.xml" ContentType="application/vnd.openxmlformats-officedocument.drawingml.chart+xml"/>
  <Override PartName="/ppt/notesSlides/notesSlide35.xml" ContentType="application/vnd.openxmlformats-officedocument.presentationml.notesSlide+xml"/>
  <Override PartName="/ppt/charts/chart17.xml" ContentType="application/vnd.openxmlformats-officedocument.drawingml.chart+xml"/>
  <Override PartName="/ppt/notesSlides/notesSlide36.xml" ContentType="application/vnd.openxmlformats-officedocument.presentationml.notesSlide+xml"/>
  <Override PartName="/ppt/charts/chart18.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7" r:id="rId2"/>
    <p:sldId id="258" r:id="rId3"/>
    <p:sldId id="259" r:id="rId4"/>
    <p:sldId id="260" r:id="rId5"/>
    <p:sldId id="307" r:id="rId6"/>
    <p:sldId id="272" r:id="rId7"/>
    <p:sldId id="261" r:id="rId8"/>
    <p:sldId id="271" r:id="rId9"/>
    <p:sldId id="273" r:id="rId10"/>
    <p:sldId id="301" r:id="rId11"/>
    <p:sldId id="302" r:id="rId12"/>
    <p:sldId id="303" r:id="rId13"/>
    <p:sldId id="262" r:id="rId14"/>
    <p:sldId id="275" r:id="rId15"/>
    <p:sldId id="264" r:id="rId16"/>
    <p:sldId id="265" r:id="rId17"/>
    <p:sldId id="266" r:id="rId18"/>
    <p:sldId id="267" r:id="rId19"/>
    <p:sldId id="268" r:id="rId20"/>
    <p:sldId id="297" r:id="rId21"/>
    <p:sldId id="284" r:id="rId22"/>
    <p:sldId id="285" r:id="rId23"/>
    <p:sldId id="286" r:id="rId24"/>
    <p:sldId id="287" r:id="rId25"/>
    <p:sldId id="293" r:id="rId26"/>
    <p:sldId id="294" r:id="rId27"/>
    <p:sldId id="295" r:id="rId28"/>
    <p:sldId id="296" r:id="rId29"/>
    <p:sldId id="288" r:id="rId30"/>
    <p:sldId id="276" r:id="rId31"/>
    <p:sldId id="278" r:id="rId32"/>
    <p:sldId id="279" r:id="rId33"/>
    <p:sldId id="289" r:id="rId34"/>
    <p:sldId id="298" r:id="rId35"/>
    <p:sldId id="299" r:id="rId36"/>
    <p:sldId id="300" r:id="rId37"/>
    <p:sldId id="290" r:id="rId38"/>
    <p:sldId id="304" r:id="rId39"/>
    <p:sldId id="308" r:id="rId40"/>
    <p:sldId id="280" r:id="rId41"/>
    <p:sldId id="282" r:id="rId42"/>
    <p:sldId id="283" r:id="rId43"/>
    <p:sldId id="309" r:id="rId44"/>
    <p:sldId id="310" r:id="rId45"/>
    <p:sldId id="305" r:id="rId46"/>
    <p:sldId id="306" r:id="rId47"/>
    <p:sldId id="291"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000"/>
    <a:srgbClr val="05021F"/>
    <a:srgbClr val="0F02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237" autoAdjust="0"/>
  </p:normalViewPr>
  <p:slideViewPr>
    <p:cSldViewPr snapToGrid="0" snapToObjects="1">
      <p:cViewPr>
        <p:scale>
          <a:sx n="47" d="100"/>
          <a:sy n="47" d="100"/>
        </p:scale>
        <p:origin x="-2838" y="-4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Work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Sheet1!$A$2</c:f>
              <c:strCache>
                <c:ptCount val="1"/>
                <c:pt idx="0">
                  <c:v>Values</c:v>
                </c:pt>
              </c:strCache>
            </c:strRef>
          </c:tx>
          <c:spPr>
            <a:ln>
              <a:solidFill>
                <a:srgbClr val="008000"/>
              </a:solidFill>
            </a:ln>
          </c:spPr>
          <c:marker>
            <c:spPr>
              <a:solidFill>
                <a:srgbClr val="008000"/>
              </a:solidFill>
              <a:ln>
                <a:solidFill>
                  <a:srgbClr val="008000"/>
                </a:solidFill>
              </a:ln>
            </c:spPr>
          </c:marker>
          <c:cat>
            <c:strRef>
              <c:f>Sheet1!$B$1:$C$1</c:f>
              <c:strCache>
                <c:ptCount val="2"/>
                <c:pt idx="0">
                  <c:v>Time 1</c:v>
                </c:pt>
                <c:pt idx="1">
                  <c:v>Time 2</c:v>
                </c:pt>
              </c:strCache>
            </c:strRef>
          </c:cat>
          <c:val>
            <c:numRef>
              <c:f>Sheet1!$B$2:$C$2</c:f>
              <c:numCache>
                <c:formatCode>General</c:formatCode>
                <c:ptCount val="2"/>
                <c:pt idx="0">
                  <c:v>7.71</c:v>
                </c:pt>
                <c:pt idx="1">
                  <c:v>8.25</c:v>
                </c:pt>
              </c:numCache>
            </c:numRef>
          </c:val>
          <c:smooth val="0"/>
        </c:ser>
        <c:ser>
          <c:idx val="1"/>
          <c:order val="1"/>
          <c:tx>
            <c:strRef>
              <c:f>Sheet1!$A$3</c:f>
              <c:strCache>
                <c:ptCount val="1"/>
                <c:pt idx="0">
                  <c:v>Control</c:v>
                </c:pt>
              </c:strCache>
            </c:strRef>
          </c:tx>
          <c:cat>
            <c:strRef>
              <c:f>Sheet1!$B$1:$C$1</c:f>
              <c:strCache>
                <c:ptCount val="2"/>
                <c:pt idx="0">
                  <c:v>Time 1</c:v>
                </c:pt>
                <c:pt idx="1">
                  <c:v>Time 2</c:v>
                </c:pt>
              </c:strCache>
            </c:strRef>
          </c:cat>
          <c:val>
            <c:numRef>
              <c:f>Sheet1!$B$3:$C$3</c:f>
              <c:numCache>
                <c:formatCode>General</c:formatCode>
                <c:ptCount val="2"/>
                <c:pt idx="0">
                  <c:v>7.94</c:v>
                </c:pt>
                <c:pt idx="1">
                  <c:v>8.75</c:v>
                </c:pt>
              </c:numCache>
            </c:numRef>
          </c:val>
          <c:smooth val="0"/>
        </c:ser>
        <c:dLbls>
          <c:showLegendKey val="0"/>
          <c:showVal val="0"/>
          <c:showCatName val="0"/>
          <c:showSerName val="0"/>
          <c:showPercent val="0"/>
          <c:showBubbleSize val="0"/>
        </c:dLbls>
        <c:marker val="1"/>
        <c:smooth val="0"/>
        <c:axId val="52226688"/>
        <c:axId val="41903616"/>
      </c:lineChart>
      <c:catAx>
        <c:axId val="52226688"/>
        <c:scaling>
          <c:orientation val="minMax"/>
        </c:scaling>
        <c:delete val="0"/>
        <c:axPos val="b"/>
        <c:majorTickMark val="out"/>
        <c:minorTickMark val="none"/>
        <c:tickLblPos val="nextTo"/>
        <c:txPr>
          <a:bodyPr/>
          <a:lstStyle/>
          <a:p>
            <a:pPr>
              <a:defRPr sz="2400"/>
            </a:pPr>
            <a:endParaRPr lang="en-US"/>
          </a:p>
        </c:txPr>
        <c:crossAx val="41903616"/>
        <c:crosses val="autoZero"/>
        <c:auto val="1"/>
        <c:lblAlgn val="ctr"/>
        <c:lblOffset val="100"/>
        <c:noMultiLvlLbl val="0"/>
      </c:catAx>
      <c:valAx>
        <c:axId val="41903616"/>
        <c:scaling>
          <c:orientation val="minMax"/>
          <c:max val="10"/>
          <c:min val="1"/>
        </c:scaling>
        <c:delete val="0"/>
        <c:axPos val="l"/>
        <c:numFmt formatCode="General" sourceLinked="1"/>
        <c:majorTickMark val="out"/>
        <c:minorTickMark val="none"/>
        <c:tickLblPos val="nextTo"/>
        <c:txPr>
          <a:bodyPr/>
          <a:lstStyle/>
          <a:p>
            <a:pPr>
              <a:defRPr sz="2400"/>
            </a:pPr>
            <a:endParaRPr lang="en-US"/>
          </a:p>
        </c:txPr>
        <c:crossAx val="52226688"/>
        <c:crosses val="autoZero"/>
        <c:crossBetween val="between"/>
      </c:valAx>
    </c:plotArea>
    <c:legend>
      <c:legendPos val="r"/>
      <c:overlay val="0"/>
      <c:txPr>
        <a:bodyPr/>
        <a:lstStyle/>
        <a:p>
          <a:pPr>
            <a:defRPr sz="2400"/>
          </a:pPr>
          <a:endParaRPr lang="en-US"/>
        </a:p>
      </c:txPr>
    </c:legend>
    <c:plotVisOnly val="1"/>
    <c:dispBlanksAs val="gap"/>
    <c:showDLblsOverMax val="0"/>
  </c:chart>
  <c:spPr>
    <a:solidFill>
      <a:schemeClr val="bg1">
        <a:lumMod val="95000"/>
        <a:alpha val="85000"/>
      </a:schemeClr>
    </a:solidFill>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Sheet1!$AK$2</c:f>
              <c:strCache>
                <c:ptCount val="1"/>
                <c:pt idx="0">
                  <c:v>Values</c:v>
                </c:pt>
              </c:strCache>
            </c:strRef>
          </c:tx>
          <c:spPr>
            <a:ln>
              <a:solidFill>
                <a:srgbClr val="008000"/>
              </a:solidFill>
            </a:ln>
          </c:spPr>
          <c:marker>
            <c:spPr>
              <a:solidFill>
                <a:srgbClr val="008000"/>
              </a:solidFill>
              <a:ln>
                <a:solidFill>
                  <a:srgbClr val="008000"/>
                </a:solidFill>
              </a:ln>
            </c:spPr>
          </c:marker>
          <c:cat>
            <c:strRef>
              <c:f>Sheet1!$AL$1:$AM$1</c:f>
              <c:strCache>
                <c:ptCount val="2"/>
                <c:pt idx="0">
                  <c:v>Time 1</c:v>
                </c:pt>
                <c:pt idx="1">
                  <c:v>Time 2</c:v>
                </c:pt>
              </c:strCache>
            </c:strRef>
          </c:cat>
          <c:val>
            <c:numRef>
              <c:f>Sheet1!$AL$2:$AM$2</c:f>
              <c:numCache>
                <c:formatCode>General</c:formatCode>
                <c:ptCount val="2"/>
                <c:pt idx="0">
                  <c:v>1.78</c:v>
                </c:pt>
                <c:pt idx="1">
                  <c:v>2.17</c:v>
                </c:pt>
              </c:numCache>
            </c:numRef>
          </c:val>
          <c:smooth val="0"/>
        </c:ser>
        <c:ser>
          <c:idx val="1"/>
          <c:order val="1"/>
          <c:tx>
            <c:strRef>
              <c:f>Sheet1!$AK$3</c:f>
              <c:strCache>
                <c:ptCount val="1"/>
                <c:pt idx="0">
                  <c:v>Control</c:v>
                </c:pt>
              </c:strCache>
            </c:strRef>
          </c:tx>
          <c:cat>
            <c:strRef>
              <c:f>Sheet1!$AL$1:$AM$1</c:f>
              <c:strCache>
                <c:ptCount val="2"/>
                <c:pt idx="0">
                  <c:v>Time 1</c:v>
                </c:pt>
                <c:pt idx="1">
                  <c:v>Time 2</c:v>
                </c:pt>
              </c:strCache>
            </c:strRef>
          </c:cat>
          <c:val>
            <c:numRef>
              <c:f>Sheet1!$AL$3:$AM$3</c:f>
              <c:numCache>
                <c:formatCode>General</c:formatCode>
                <c:ptCount val="2"/>
                <c:pt idx="0">
                  <c:v>1.38</c:v>
                </c:pt>
                <c:pt idx="1">
                  <c:v>1.75</c:v>
                </c:pt>
              </c:numCache>
            </c:numRef>
          </c:val>
          <c:smooth val="0"/>
        </c:ser>
        <c:dLbls>
          <c:showLegendKey val="0"/>
          <c:showVal val="0"/>
          <c:showCatName val="0"/>
          <c:showSerName val="0"/>
          <c:showPercent val="0"/>
          <c:showBubbleSize val="0"/>
        </c:dLbls>
        <c:marker val="1"/>
        <c:smooth val="0"/>
        <c:axId val="83922944"/>
        <c:axId val="83924480"/>
      </c:lineChart>
      <c:catAx>
        <c:axId val="83922944"/>
        <c:scaling>
          <c:orientation val="minMax"/>
        </c:scaling>
        <c:delete val="0"/>
        <c:axPos val="b"/>
        <c:majorTickMark val="out"/>
        <c:minorTickMark val="none"/>
        <c:tickLblPos val="nextTo"/>
        <c:txPr>
          <a:bodyPr/>
          <a:lstStyle/>
          <a:p>
            <a:pPr>
              <a:defRPr sz="2400"/>
            </a:pPr>
            <a:endParaRPr lang="en-US"/>
          </a:p>
        </c:txPr>
        <c:crossAx val="83924480"/>
        <c:crosses val="autoZero"/>
        <c:auto val="1"/>
        <c:lblAlgn val="ctr"/>
        <c:lblOffset val="100"/>
        <c:noMultiLvlLbl val="0"/>
      </c:catAx>
      <c:valAx>
        <c:axId val="83924480"/>
        <c:scaling>
          <c:orientation val="minMax"/>
        </c:scaling>
        <c:delete val="0"/>
        <c:axPos val="l"/>
        <c:numFmt formatCode="General" sourceLinked="1"/>
        <c:majorTickMark val="out"/>
        <c:minorTickMark val="none"/>
        <c:tickLblPos val="nextTo"/>
        <c:txPr>
          <a:bodyPr/>
          <a:lstStyle/>
          <a:p>
            <a:pPr>
              <a:defRPr sz="2400"/>
            </a:pPr>
            <a:endParaRPr lang="en-US"/>
          </a:p>
        </c:txPr>
        <c:crossAx val="83922944"/>
        <c:crosses val="autoZero"/>
        <c:crossBetween val="between"/>
      </c:valAx>
    </c:plotArea>
    <c:legend>
      <c:legendPos val="r"/>
      <c:overlay val="0"/>
      <c:txPr>
        <a:bodyPr/>
        <a:lstStyle/>
        <a:p>
          <a:pPr>
            <a:defRPr sz="2400"/>
          </a:pPr>
          <a:endParaRPr lang="en-US"/>
        </a:p>
      </c:txPr>
    </c:legend>
    <c:plotVisOnly val="1"/>
    <c:dispBlanksAs val="gap"/>
    <c:showDLblsOverMax val="0"/>
  </c:chart>
  <c:spPr>
    <a:solidFill>
      <a:schemeClr val="bg1">
        <a:lumMod val="95000"/>
        <a:alpha val="85000"/>
      </a:schemeClr>
    </a:solidFill>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Sheet1!$AQ$2</c:f>
              <c:strCache>
                <c:ptCount val="1"/>
                <c:pt idx="0">
                  <c:v>Values</c:v>
                </c:pt>
              </c:strCache>
            </c:strRef>
          </c:tx>
          <c:spPr>
            <a:ln>
              <a:solidFill>
                <a:srgbClr val="008000"/>
              </a:solidFill>
            </a:ln>
          </c:spPr>
          <c:marker>
            <c:spPr>
              <a:solidFill>
                <a:srgbClr val="008000"/>
              </a:solidFill>
              <a:ln>
                <a:solidFill>
                  <a:srgbClr val="008000"/>
                </a:solidFill>
              </a:ln>
            </c:spPr>
          </c:marker>
          <c:cat>
            <c:strRef>
              <c:f>Sheet1!$AR$1:$AS$1</c:f>
              <c:strCache>
                <c:ptCount val="2"/>
                <c:pt idx="0">
                  <c:v>Time 1</c:v>
                </c:pt>
                <c:pt idx="1">
                  <c:v>Time 2</c:v>
                </c:pt>
              </c:strCache>
            </c:strRef>
          </c:cat>
          <c:val>
            <c:numRef>
              <c:f>Sheet1!$AR$2:$AS$2</c:f>
              <c:numCache>
                <c:formatCode>General</c:formatCode>
                <c:ptCount val="2"/>
                <c:pt idx="0">
                  <c:v>1.78</c:v>
                </c:pt>
                <c:pt idx="1">
                  <c:v>2.61</c:v>
                </c:pt>
              </c:numCache>
            </c:numRef>
          </c:val>
          <c:smooth val="0"/>
        </c:ser>
        <c:ser>
          <c:idx val="1"/>
          <c:order val="1"/>
          <c:tx>
            <c:strRef>
              <c:f>Sheet1!$AQ$3</c:f>
              <c:strCache>
                <c:ptCount val="1"/>
                <c:pt idx="0">
                  <c:v>Control</c:v>
                </c:pt>
              </c:strCache>
            </c:strRef>
          </c:tx>
          <c:cat>
            <c:strRef>
              <c:f>Sheet1!$AR$1:$AS$1</c:f>
              <c:strCache>
                <c:ptCount val="2"/>
                <c:pt idx="0">
                  <c:v>Time 1</c:v>
                </c:pt>
                <c:pt idx="1">
                  <c:v>Time 2</c:v>
                </c:pt>
              </c:strCache>
            </c:strRef>
          </c:cat>
          <c:val>
            <c:numRef>
              <c:f>Sheet1!$AR$3:$AS$3</c:f>
              <c:numCache>
                <c:formatCode>General</c:formatCode>
                <c:ptCount val="2"/>
                <c:pt idx="0">
                  <c:v>1.25</c:v>
                </c:pt>
                <c:pt idx="1">
                  <c:v>1.81</c:v>
                </c:pt>
              </c:numCache>
            </c:numRef>
          </c:val>
          <c:smooth val="0"/>
        </c:ser>
        <c:dLbls>
          <c:showLegendKey val="0"/>
          <c:showVal val="0"/>
          <c:showCatName val="0"/>
          <c:showSerName val="0"/>
          <c:showPercent val="0"/>
          <c:showBubbleSize val="0"/>
        </c:dLbls>
        <c:marker val="1"/>
        <c:smooth val="0"/>
        <c:axId val="84046976"/>
        <c:axId val="84048512"/>
      </c:lineChart>
      <c:catAx>
        <c:axId val="84046976"/>
        <c:scaling>
          <c:orientation val="minMax"/>
        </c:scaling>
        <c:delete val="0"/>
        <c:axPos val="b"/>
        <c:majorTickMark val="out"/>
        <c:minorTickMark val="none"/>
        <c:tickLblPos val="nextTo"/>
        <c:txPr>
          <a:bodyPr/>
          <a:lstStyle/>
          <a:p>
            <a:pPr>
              <a:defRPr sz="2400"/>
            </a:pPr>
            <a:endParaRPr lang="en-US"/>
          </a:p>
        </c:txPr>
        <c:crossAx val="84048512"/>
        <c:crosses val="autoZero"/>
        <c:auto val="1"/>
        <c:lblAlgn val="ctr"/>
        <c:lblOffset val="100"/>
        <c:noMultiLvlLbl val="0"/>
      </c:catAx>
      <c:valAx>
        <c:axId val="84048512"/>
        <c:scaling>
          <c:orientation val="minMax"/>
        </c:scaling>
        <c:delete val="0"/>
        <c:axPos val="l"/>
        <c:numFmt formatCode="General" sourceLinked="1"/>
        <c:majorTickMark val="out"/>
        <c:minorTickMark val="none"/>
        <c:tickLblPos val="nextTo"/>
        <c:txPr>
          <a:bodyPr/>
          <a:lstStyle/>
          <a:p>
            <a:pPr>
              <a:defRPr sz="2400"/>
            </a:pPr>
            <a:endParaRPr lang="en-US"/>
          </a:p>
        </c:txPr>
        <c:crossAx val="84046976"/>
        <c:crosses val="autoZero"/>
        <c:crossBetween val="between"/>
      </c:valAx>
    </c:plotArea>
    <c:legend>
      <c:legendPos val="r"/>
      <c:overlay val="0"/>
      <c:txPr>
        <a:bodyPr/>
        <a:lstStyle/>
        <a:p>
          <a:pPr>
            <a:defRPr sz="2400"/>
          </a:pPr>
          <a:endParaRPr lang="en-US"/>
        </a:p>
      </c:txPr>
    </c:legend>
    <c:plotVisOnly val="1"/>
    <c:dispBlanksAs val="gap"/>
    <c:showDLblsOverMax val="0"/>
  </c:chart>
  <c:spPr>
    <a:solidFill>
      <a:schemeClr val="bg1">
        <a:lumMod val="95000"/>
        <a:alpha val="85000"/>
      </a:schemeClr>
    </a:solidFill>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Sheet1!$AW$2</c:f>
              <c:strCache>
                <c:ptCount val="1"/>
                <c:pt idx="0">
                  <c:v>Values</c:v>
                </c:pt>
              </c:strCache>
            </c:strRef>
          </c:tx>
          <c:spPr>
            <a:ln>
              <a:solidFill>
                <a:srgbClr val="008000"/>
              </a:solidFill>
            </a:ln>
          </c:spPr>
          <c:marker>
            <c:spPr>
              <a:solidFill>
                <a:srgbClr val="008000"/>
              </a:solidFill>
              <a:ln>
                <a:solidFill>
                  <a:srgbClr val="008000"/>
                </a:solidFill>
              </a:ln>
            </c:spPr>
          </c:marker>
          <c:cat>
            <c:strRef>
              <c:f>Sheet1!$AX$1:$AY$1</c:f>
              <c:strCache>
                <c:ptCount val="2"/>
                <c:pt idx="0">
                  <c:v>Time 1</c:v>
                </c:pt>
                <c:pt idx="1">
                  <c:v>Time 2</c:v>
                </c:pt>
              </c:strCache>
            </c:strRef>
          </c:cat>
          <c:val>
            <c:numRef>
              <c:f>Sheet1!$AX$2:$AY$2</c:f>
              <c:numCache>
                <c:formatCode>General</c:formatCode>
                <c:ptCount val="2"/>
                <c:pt idx="0">
                  <c:v>5.3</c:v>
                </c:pt>
                <c:pt idx="1">
                  <c:v>5.13</c:v>
                </c:pt>
              </c:numCache>
            </c:numRef>
          </c:val>
          <c:smooth val="0"/>
        </c:ser>
        <c:ser>
          <c:idx val="1"/>
          <c:order val="1"/>
          <c:tx>
            <c:strRef>
              <c:f>Sheet1!$AW$3</c:f>
              <c:strCache>
                <c:ptCount val="1"/>
                <c:pt idx="0">
                  <c:v>Control</c:v>
                </c:pt>
              </c:strCache>
            </c:strRef>
          </c:tx>
          <c:cat>
            <c:strRef>
              <c:f>Sheet1!$AX$1:$AY$1</c:f>
              <c:strCache>
                <c:ptCount val="2"/>
                <c:pt idx="0">
                  <c:v>Time 1</c:v>
                </c:pt>
                <c:pt idx="1">
                  <c:v>Time 2</c:v>
                </c:pt>
              </c:strCache>
            </c:strRef>
          </c:cat>
          <c:val>
            <c:numRef>
              <c:f>Sheet1!$AX$3:$AY$3</c:f>
              <c:numCache>
                <c:formatCode>General</c:formatCode>
                <c:ptCount val="2"/>
                <c:pt idx="0">
                  <c:v>5.81</c:v>
                </c:pt>
                <c:pt idx="1">
                  <c:v>5.69</c:v>
                </c:pt>
              </c:numCache>
            </c:numRef>
          </c:val>
          <c:smooth val="0"/>
        </c:ser>
        <c:dLbls>
          <c:showLegendKey val="0"/>
          <c:showVal val="0"/>
          <c:showCatName val="0"/>
          <c:showSerName val="0"/>
          <c:showPercent val="0"/>
          <c:showBubbleSize val="0"/>
        </c:dLbls>
        <c:marker val="1"/>
        <c:smooth val="0"/>
        <c:axId val="84109568"/>
        <c:axId val="84115456"/>
      </c:lineChart>
      <c:catAx>
        <c:axId val="84109568"/>
        <c:scaling>
          <c:orientation val="minMax"/>
        </c:scaling>
        <c:delete val="0"/>
        <c:axPos val="b"/>
        <c:majorTickMark val="out"/>
        <c:minorTickMark val="none"/>
        <c:tickLblPos val="nextTo"/>
        <c:txPr>
          <a:bodyPr/>
          <a:lstStyle/>
          <a:p>
            <a:pPr>
              <a:defRPr sz="2400"/>
            </a:pPr>
            <a:endParaRPr lang="en-US"/>
          </a:p>
        </c:txPr>
        <c:crossAx val="84115456"/>
        <c:crosses val="autoZero"/>
        <c:auto val="1"/>
        <c:lblAlgn val="ctr"/>
        <c:lblOffset val="100"/>
        <c:noMultiLvlLbl val="0"/>
      </c:catAx>
      <c:valAx>
        <c:axId val="84115456"/>
        <c:scaling>
          <c:orientation val="minMax"/>
        </c:scaling>
        <c:delete val="0"/>
        <c:axPos val="l"/>
        <c:numFmt formatCode="General" sourceLinked="1"/>
        <c:majorTickMark val="out"/>
        <c:minorTickMark val="none"/>
        <c:tickLblPos val="nextTo"/>
        <c:txPr>
          <a:bodyPr/>
          <a:lstStyle/>
          <a:p>
            <a:pPr>
              <a:defRPr sz="2400"/>
            </a:pPr>
            <a:endParaRPr lang="en-US"/>
          </a:p>
        </c:txPr>
        <c:crossAx val="84109568"/>
        <c:crosses val="autoZero"/>
        <c:crossBetween val="between"/>
      </c:valAx>
    </c:plotArea>
    <c:legend>
      <c:legendPos val="r"/>
      <c:overlay val="0"/>
      <c:txPr>
        <a:bodyPr/>
        <a:lstStyle/>
        <a:p>
          <a:pPr>
            <a:defRPr sz="2400"/>
          </a:pPr>
          <a:endParaRPr lang="en-US"/>
        </a:p>
      </c:txPr>
    </c:legend>
    <c:plotVisOnly val="1"/>
    <c:dispBlanksAs val="gap"/>
    <c:showDLblsOverMax val="0"/>
  </c:chart>
  <c:spPr>
    <a:solidFill>
      <a:schemeClr val="bg1">
        <a:lumMod val="95000"/>
        <a:alpha val="85000"/>
      </a:schemeClr>
    </a:solidFill>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Sheet1!$BC$2</c:f>
              <c:strCache>
                <c:ptCount val="1"/>
                <c:pt idx="0">
                  <c:v>Values</c:v>
                </c:pt>
              </c:strCache>
            </c:strRef>
          </c:tx>
          <c:spPr>
            <a:ln>
              <a:solidFill>
                <a:srgbClr val="008000"/>
              </a:solidFill>
            </a:ln>
          </c:spPr>
          <c:marker>
            <c:spPr>
              <a:solidFill>
                <a:srgbClr val="008000"/>
              </a:solidFill>
              <a:ln>
                <a:solidFill>
                  <a:srgbClr val="008000"/>
                </a:solidFill>
              </a:ln>
            </c:spPr>
          </c:marker>
          <c:cat>
            <c:strRef>
              <c:f>Sheet1!$BD$1:$BE$1</c:f>
              <c:strCache>
                <c:ptCount val="2"/>
                <c:pt idx="0">
                  <c:v>Time 1</c:v>
                </c:pt>
                <c:pt idx="1">
                  <c:v>Time 2</c:v>
                </c:pt>
              </c:strCache>
            </c:strRef>
          </c:cat>
          <c:val>
            <c:numRef>
              <c:f>Sheet1!$BD$2:$BE$2</c:f>
              <c:numCache>
                <c:formatCode>General</c:formatCode>
                <c:ptCount val="2"/>
                <c:pt idx="0">
                  <c:v>6.6</c:v>
                </c:pt>
                <c:pt idx="1">
                  <c:v>7.21</c:v>
                </c:pt>
              </c:numCache>
            </c:numRef>
          </c:val>
          <c:smooth val="0"/>
        </c:ser>
        <c:ser>
          <c:idx val="1"/>
          <c:order val="1"/>
          <c:tx>
            <c:strRef>
              <c:f>Sheet1!$BC$3</c:f>
              <c:strCache>
                <c:ptCount val="1"/>
                <c:pt idx="0">
                  <c:v>Control</c:v>
                </c:pt>
              </c:strCache>
            </c:strRef>
          </c:tx>
          <c:cat>
            <c:strRef>
              <c:f>Sheet1!$BD$1:$BE$1</c:f>
              <c:strCache>
                <c:ptCount val="2"/>
                <c:pt idx="0">
                  <c:v>Time 1</c:v>
                </c:pt>
                <c:pt idx="1">
                  <c:v>Time 2</c:v>
                </c:pt>
              </c:strCache>
            </c:strRef>
          </c:cat>
          <c:val>
            <c:numRef>
              <c:f>Sheet1!$BD$3:$BE$3</c:f>
              <c:numCache>
                <c:formatCode>General</c:formatCode>
                <c:ptCount val="2"/>
                <c:pt idx="0">
                  <c:v>6.56</c:v>
                </c:pt>
                <c:pt idx="1">
                  <c:v>7.02</c:v>
                </c:pt>
              </c:numCache>
            </c:numRef>
          </c:val>
          <c:smooth val="0"/>
        </c:ser>
        <c:dLbls>
          <c:showLegendKey val="0"/>
          <c:showVal val="0"/>
          <c:showCatName val="0"/>
          <c:showSerName val="0"/>
          <c:showPercent val="0"/>
          <c:showBubbleSize val="0"/>
        </c:dLbls>
        <c:marker val="1"/>
        <c:smooth val="0"/>
        <c:axId val="84184064"/>
        <c:axId val="84185856"/>
      </c:lineChart>
      <c:catAx>
        <c:axId val="84184064"/>
        <c:scaling>
          <c:orientation val="minMax"/>
        </c:scaling>
        <c:delete val="0"/>
        <c:axPos val="b"/>
        <c:majorTickMark val="out"/>
        <c:minorTickMark val="none"/>
        <c:tickLblPos val="nextTo"/>
        <c:txPr>
          <a:bodyPr/>
          <a:lstStyle/>
          <a:p>
            <a:pPr>
              <a:defRPr sz="2400"/>
            </a:pPr>
            <a:endParaRPr lang="en-US"/>
          </a:p>
        </c:txPr>
        <c:crossAx val="84185856"/>
        <c:crosses val="autoZero"/>
        <c:auto val="1"/>
        <c:lblAlgn val="ctr"/>
        <c:lblOffset val="100"/>
        <c:noMultiLvlLbl val="0"/>
      </c:catAx>
      <c:valAx>
        <c:axId val="84185856"/>
        <c:scaling>
          <c:orientation val="minMax"/>
        </c:scaling>
        <c:delete val="0"/>
        <c:axPos val="l"/>
        <c:numFmt formatCode="General" sourceLinked="1"/>
        <c:majorTickMark val="out"/>
        <c:minorTickMark val="none"/>
        <c:tickLblPos val="nextTo"/>
        <c:txPr>
          <a:bodyPr/>
          <a:lstStyle/>
          <a:p>
            <a:pPr>
              <a:defRPr sz="2400"/>
            </a:pPr>
            <a:endParaRPr lang="en-US"/>
          </a:p>
        </c:txPr>
        <c:crossAx val="84184064"/>
        <c:crosses val="autoZero"/>
        <c:crossBetween val="between"/>
      </c:valAx>
    </c:plotArea>
    <c:legend>
      <c:legendPos val="r"/>
      <c:overlay val="0"/>
      <c:txPr>
        <a:bodyPr/>
        <a:lstStyle/>
        <a:p>
          <a:pPr>
            <a:defRPr sz="2400"/>
          </a:pPr>
          <a:endParaRPr lang="en-US"/>
        </a:p>
      </c:txPr>
    </c:legend>
    <c:plotVisOnly val="1"/>
    <c:dispBlanksAs val="gap"/>
    <c:showDLblsOverMax val="0"/>
  </c:chart>
  <c:spPr>
    <a:solidFill>
      <a:schemeClr val="bg1">
        <a:lumMod val="95000"/>
        <a:alpha val="85000"/>
      </a:schemeClr>
    </a:solidFill>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Sheet1!$BH$2</c:f>
              <c:strCache>
                <c:ptCount val="1"/>
                <c:pt idx="0">
                  <c:v>Values</c:v>
                </c:pt>
              </c:strCache>
            </c:strRef>
          </c:tx>
          <c:spPr>
            <a:ln>
              <a:solidFill>
                <a:srgbClr val="008000"/>
              </a:solidFill>
            </a:ln>
          </c:spPr>
          <c:marker>
            <c:spPr>
              <a:solidFill>
                <a:srgbClr val="008000"/>
              </a:solidFill>
              <a:ln>
                <a:solidFill>
                  <a:srgbClr val="008000"/>
                </a:solidFill>
              </a:ln>
            </c:spPr>
          </c:marker>
          <c:cat>
            <c:strRef>
              <c:f>Sheet1!$BI$1:$BJ$1</c:f>
              <c:strCache>
                <c:ptCount val="2"/>
                <c:pt idx="0">
                  <c:v>Time 1</c:v>
                </c:pt>
                <c:pt idx="1">
                  <c:v>Time 2</c:v>
                </c:pt>
              </c:strCache>
            </c:strRef>
          </c:cat>
          <c:val>
            <c:numRef>
              <c:f>Sheet1!$BI$2:$BJ$2</c:f>
              <c:numCache>
                <c:formatCode>General</c:formatCode>
                <c:ptCount val="2"/>
                <c:pt idx="0">
                  <c:v>149.47999999999999</c:v>
                </c:pt>
                <c:pt idx="1">
                  <c:v>148.35</c:v>
                </c:pt>
              </c:numCache>
            </c:numRef>
          </c:val>
          <c:smooth val="0"/>
        </c:ser>
        <c:ser>
          <c:idx val="1"/>
          <c:order val="1"/>
          <c:tx>
            <c:strRef>
              <c:f>Sheet1!$BH$3</c:f>
              <c:strCache>
                <c:ptCount val="1"/>
                <c:pt idx="0">
                  <c:v>Control</c:v>
                </c:pt>
              </c:strCache>
            </c:strRef>
          </c:tx>
          <c:cat>
            <c:strRef>
              <c:f>Sheet1!$BI$1:$BJ$1</c:f>
              <c:strCache>
                <c:ptCount val="2"/>
                <c:pt idx="0">
                  <c:v>Time 1</c:v>
                </c:pt>
                <c:pt idx="1">
                  <c:v>Time 2</c:v>
                </c:pt>
              </c:strCache>
            </c:strRef>
          </c:cat>
          <c:val>
            <c:numRef>
              <c:f>Sheet1!$BI$3:$BJ$3</c:f>
              <c:numCache>
                <c:formatCode>General</c:formatCode>
                <c:ptCount val="2"/>
                <c:pt idx="0">
                  <c:v>155.22</c:v>
                </c:pt>
                <c:pt idx="1">
                  <c:v>153.36000000000001</c:v>
                </c:pt>
              </c:numCache>
            </c:numRef>
          </c:val>
          <c:smooth val="0"/>
        </c:ser>
        <c:dLbls>
          <c:showLegendKey val="0"/>
          <c:showVal val="0"/>
          <c:showCatName val="0"/>
          <c:showSerName val="0"/>
          <c:showPercent val="0"/>
          <c:showBubbleSize val="0"/>
        </c:dLbls>
        <c:marker val="1"/>
        <c:smooth val="0"/>
        <c:axId val="89211648"/>
        <c:axId val="89213184"/>
      </c:lineChart>
      <c:catAx>
        <c:axId val="89211648"/>
        <c:scaling>
          <c:orientation val="minMax"/>
        </c:scaling>
        <c:delete val="0"/>
        <c:axPos val="b"/>
        <c:majorTickMark val="out"/>
        <c:minorTickMark val="none"/>
        <c:tickLblPos val="nextTo"/>
        <c:txPr>
          <a:bodyPr/>
          <a:lstStyle/>
          <a:p>
            <a:pPr>
              <a:defRPr sz="2400"/>
            </a:pPr>
            <a:endParaRPr lang="en-US"/>
          </a:p>
        </c:txPr>
        <c:crossAx val="89213184"/>
        <c:crosses val="autoZero"/>
        <c:auto val="1"/>
        <c:lblAlgn val="ctr"/>
        <c:lblOffset val="100"/>
        <c:noMultiLvlLbl val="0"/>
      </c:catAx>
      <c:valAx>
        <c:axId val="89213184"/>
        <c:scaling>
          <c:orientation val="minMax"/>
        </c:scaling>
        <c:delete val="0"/>
        <c:axPos val="l"/>
        <c:numFmt formatCode="General" sourceLinked="1"/>
        <c:majorTickMark val="out"/>
        <c:minorTickMark val="none"/>
        <c:tickLblPos val="nextTo"/>
        <c:txPr>
          <a:bodyPr/>
          <a:lstStyle/>
          <a:p>
            <a:pPr>
              <a:defRPr sz="2400"/>
            </a:pPr>
            <a:endParaRPr lang="en-US"/>
          </a:p>
        </c:txPr>
        <c:crossAx val="89211648"/>
        <c:crosses val="autoZero"/>
        <c:crossBetween val="between"/>
      </c:valAx>
    </c:plotArea>
    <c:legend>
      <c:legendPos val="r"/>
      <c:overlay val="0"/>
      <c:txPr>
        <a:bodyPr/>
        <a:lstStyle/>
        <a:p>
          <a:pPr>
            <a:defRPr sz="2400"/>
          </a:pPr>
          <a:endParaRPr lang="en-US"/>
        </a:p>
      </c:txPr>
    </c:legend>
    <c:plotVisOnly val="1"/>
    <c:dispBlanksAs val="gap"/>
    <c:showDLblsOverMax val="0"/>
  </c:chart>
  <c:spPr>
    <a:solidFill>
      <a:schemeClr val="bg1">
        <a:lumMod val="95000"/>
        <a:alpha val="85000"/>
      </a:schemeClr>
    </a:solidFill>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Sheet1!$Q$2</c:f>
              <c:strCache>
                <c:ptCount val="1"/>
                <c:pt idx="0">
                  <c:v>Values</c:v>
                </c:pt>
              </c:strCache>
            </c:strRef>
          </c:tx>
          <c:spPr>
            <a:ln>
              <a:solidFill>
                <a:srgbClr val="008000"/>
              </a:solidFill>
            </a:ln>
          </c:spPr>
          <c:marker>
            <c:spPr>
              <a:solidFill>
                <a:srgbClr val="008000"/>
              </a:solidFill>
              <a:ln>
                <a:solidFill>
                  <a:srgbClr val="008000"/>
                </a:solidFill>
              </a:ln>
            </c:spPr>
          </c:marker>
          <c:cat>
            <c:strRef>
              <c:f>Sheet1!$R$1:$S$1</c:f>
              <c:strCache>
                <c:ptCount val="2"/>
                <c:pt idx="0">
                  <c:v>Time  1</c:v>
                </c:pt>
                <c:pt idx="1">
                  <c:v>Time 2</c:v>
                </c:pt>
              </c:strCache>
            </c:strRef>
          </c:cat>
          <c:val>
            <c:numRef>
              <c:f>Sheet1!$R$2:$S$2</c:f>
              <c:numCache>
                <c:formatCode>General</c:formatCode>
                <c:ptCount val="2"/>
                <c:pt idx="0">
                  <c:v>29.17</c:v>
                </c:pt>
                <c:pt idx="1">
                  <c:v>28.75</c:v>
                </c:pt>
              </c:numCache>
            </c:numRef>
          </c:val>
          <c:smooth val="0"/>
        </c:ser>
        <c:ser>
          <c:idx val="1"/>
          <c:order val="1"/>
          <c:tx>
            <c:strRef>
              <c:f>Sheet1!$Q$3</c:f>
              <c:strCache>
                <c:ptCount val="1"/>
                <c:pt idx="0">
                  <c:v>Control</c:v>
                </c:pt>
              </c:strCache>
            </c:strRef>
          </c:tx>
          <c:cat>
            <c:strRef>
              <c:f>Sheet1!$R$1:$S$1</c:f>
              <c:strCache>
                <c:ptCount val="2"/>
                <c:pt idx="0">
                  <c:v>Time  1</c:v>
                </c:pt>
                <c:pt idx="1">
                  <c:v>Time 2</c:v>
                </c:pt>
              </c:strCache>
            </c:strRef>
          </c:cat>
          <c:val>
            <c:numRef>
              <c:f>Sheet1!$R$3:$S$3</c:f>
              <c:numCache>
                <c:formatCode>General</c:formatCode>
                <c:ptCount val="2"/>
                <c:pt idx="0">
                  <c:v>27.91</c:v>
                </c:pt>
                <c:pt idx="1">
                  <c:v>29.44</c:v>
                </c:pt>
              </c:numCache>
            </c:numRef>
          </c:val>
          <c:smooth val="0"/>
        </c:ser>
        <c:dLbls>
          <c:showLegendKey val="0"/>
          <c:showVal val="0"/>
          <c:showCatName val="0"/>
          <c:showSerName val="0"/>
          <c:showPercent val="0"/>
          <c:showBubbleSize val="0"/>
        </c:dLbls>
        <c:marker val="1"/>
        <c:smooth val="0"/>
        <c:axId val="89425024"/>
        <c:axId val="89426560"/>
      </c:lineChart>
      <c:catAx>
        <c:axId val="89425024"/>
        <c:scaling>
          <c:orientation val="minMax"/>
        </c:scaling>
        <c:delete val="0"/>
        <c:axPos val="b"/>
        <c:majorTickMark val="out"/>
        <c:minorTickMark val="none"/>
        <c:tickLblPos val="nextTo"/>
        <c:txPr>
          <a:bodyPr/>
          <a:lstStyle/>
          <a:p>
            <a:pPr>
              <a:defRPr sz="2400"/>
            </a:pPr>
            <a:endParaRPr lang="en-US"/>
          </a:p>
        </c:txPr>
        <c:crossAx val="89426560"/>
        <c:crosses val="autoZero"/>
        <c:auto val="1"/>
        <c:lblAlgn val="ctr"/>
        <c:lblOffset val="100"/>
        <c:noMultiLvlLbl val="0"/>
      </c:catAx>
      <c:valAx>
        <c:axId val="89426560"/>
        <c:scaling>
          <c:orientation val="minMax"/>
          <c:min val="25"/>
        </c:scaling>
        <c:delete val="0"/>
        <c:axPos val="l"/>
        <c:numFmt formatCode="General" sourceLinked="1"/>
        <c:majorTickMark val="out"/>
        <c:minorTickMark val="none"/>
        <c:tickLblPos val="nextTo"/>
        <c:txPr>
          <a:bodyPr/>
          <a:lstStyle/>
          <a:p>
            <a:pPr>
              <a:defRPr sz="2400"/>
            </a:pPr>
            <a:endParaRPr lang="en-US"/>
          </a:p>
        </c:txPr>
        <c:crossAx val="89425024"/>
        <c:crosses val="autoZero"/>
        <c:crossBetween val="between"/>
      </c:valAx>
    </c:plotArea>
    <c:legend>
      <c:legendPos val="r"/>
      <c:overlay val="0"/>
      <c:txPr>
        <a:bodyPr/>
        <a:lstStyle/>
        <a:p>
          <a:pPr>
            <a:defRPr sz="2400"/>
          </a:pPr>
          <a:endParaRPr lang="en-US"/>
        </a:p>
      </c:txPr>
    </c:legend>
    <c:plotVisOnly val="1"/>
    <c:dispBlanksAs val="gap"/>
    <c:showDLblsOverMax val="0"/>
  </c:chart>
  <c:spPr>
    <a:solidFill>
      <a:schemeClr val="bg1">
        <a:lumMod val="95000"/>
        <a:alpha val="80000"/>
      </a:schemeClr>
    </a:solidFill>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Sheet1!$AB$2</c:f>
              <c:strCache>
                <c:ptCount val="1"/>
                <c:pt idx="0">
                  <c:v>Values</c:v>
                </c:pt>
              </c:strCache>
            </c:strRef>
          </c:tx>
          <c:spPr>
            <a:ln>
              <a:solidFill>
                <a:srgbClr val="008000"/>
              </a:solidFill>
            </a:ln>
          </c:spPr>
          <c:marker>
            <c:spPr>
              <a:solidFill>
                <a:srgbClr val="008000"/>
              </a:solidFill>
              <a:ln>
                <a:solidFill>
                  <a:srgbClr val="008000"/>
                </a:solidFill>
              </a:ln>
            </c:spPr>
          </c:marker>
          <c:cat>
            <c:strRef>
              <c:f>Sheet1!$AC$1:$AD$1</c:f>
              <c:strCache>
                <c:ptCount val="2"/>
                <c:pt idx="0">
                  <c:v>Time  1</c:v>
                </c:pt>
                <c:pt idx="1">
                  <c:v>Time 2</c:v>
                </c:pt>
              </c:strCache>
            </c:strRef>
          </c:cat>
          <c:val>
            <c:numRef>
              <c:f>Sheet1!$AC$2:$AD$2</c:f>
              <c:numCache>
                <c:formatCode>General</c:formatCode>
                <c:ptCount val="2"/>
                <c:pt idx="0">
                  <c:v>40.130000000000003</c:v>
                </c:pt>
                <c:pt idx="1">
                  <c:v>42.13</c:v>
                </c:pt>
              </c:numCache>
            </c:numRef>
          </c:val>
          <c:smooth val="0"/>
        </c:ser>
        <c:ser>
          <c:idx val="1"/>
          <c:order val="1"/>
          <c:tx>
            <c:strRef>
              <c:f>Sheet1!$AB$3</c:f>
              <c:strCache>
                <c:ptCount val="1"/>
                <c:pt idx="0">
                  <c:v>Control</c:v>
                </c:pt>
              </c:strCache>
            </c:strRef>
          </c:tx>
          <c:cat>
            <c:strRef>
              <c:f>Sheet1!$AC$1:$AD$1</c:f>
              <c:strCache>
                <c:ptCount val="2"/>
                <c:pt idx="0">
                  <c:v>Time  1</c:v>
                </c:pt>
                <c:pt idx="1">
                  <c:v>Time 2</c:v>
                </c:pt>
              </c:strCache>
            </c:strRef>
          </c:cat>
          <c:val>
            <c:numRef>
              <c:f>Sheet1!$AC$3:$AD$3</c:f>
              <c:numCache>
                <c:formatCode>General</c:formatCode>
                <c:ptCount val="2"/>
                <c:pt idx="0">
                  <c:v>36.5</c:v>
                </c:pt>
                <c:pt idx="1">
                  <c:v>37.130000000000003</c:v>
                </c:pt>
              </c:numCache>
            </c:numRef>
          </c:val>
          <c:smooth val="0"/>
        </c:ser>
        <c:dLbls>
          <c:showLegendKey val="0"/>
          <c:showVal val="0"/>
          <c:showCatName val="0"/>
          <c:showSerName val="0"/>
          <c:showPercent val="0"/>
          <c:showBubbleSize val="0"/>
        </c:dLbls>
        <c:marker val="1"/>
        <c:smooth val="0"/>
        <c:axId val="89471232"/>
        <c:axId val="89481216"/>
      </c:lineChart>
      <c:catAx>
        <c:axId val="89471232"/>
        <c:scaling>
          <c:orientation val="minMax"/>
        </c:scaling>
        <c:delete val="0"/>
        <c:axPos val="b"/>
        <c:majorTickMark val="out"/>
        <c:minorTickMark val="none"/>
        <c:tickLblPos val="nextTo"/>
        <c:txPr>
          <a:bodyPr/>
          <a:lstStyle/>
          <a:p>
            <a:pPr>
              <a:defRPr sz="2400"/>
            </a:pPr>
            <a:endParaRPr lang="en-US"/>
          </a:p>
        </c:txPr>
        <c:crossAx val="89481216"/>
        <c:crosses val="autoZero"/>
        <c:auto val="1"/>
        <c:lblAlgn val="ctr"/>
        <c:lblOffset val="100"/>
        <c:noMultiLvlLbl val="0"/>
      </c:catAx>
      <c:valAx>
        <c:axId val="89481216"/>
        <c:scaling>
          <c:orientation val="minMax"/>
        </c:scaling>
        <c:delete val="0"/>
        <c:axPos val="l"/>
        <c:numFmt formatCode="General" sourceLinked="1"/>
        <c:majorTickMark val="out"/>
        <c:minorTickMark val="none"/>
        <c:tickLblPos val="nextTo"/>
        <c:txPr>
          <a:bodyPr/>
          <a:lstStyle/>
          <a:p>
            <a:pPr>
              <a:defRPr sz="2400"/>
            </a:pPr>
            <a:endParaRPr lang="en-US"/>
          </a:p>
        </c:txPr>
        <c:crossAx val="89471232"/>
        <c:crosses val="autoZero"/>
        <c:crossBetween val="between"/>
      </c:valAx>
    </c:plotArea>
    <c:legend>
      <c:legendPos val="r"/>
      <c:overlay val="0"/>
      <c:txPr>
        <a:bodyPr/>
        <a:lstStyle/>
        <a:p>
          <a:pPr>
            <a:defRPr sz="2400"/>
          </a:pPr>
          <a:endParaRPr lang="en-US"/>
        </a:p>
      </c:txPr>
    </c:legend>
    <c:plotVisOnly val="1"/>
    <c:dispBlanksAs val="gap"/>
    <c:showDLblsOverMax val="0"/>
  </c:chart>
  <c:spPr>
    <a:solidFill>
      <a:schemeClr val="bg1">
        <a:alpha val="80000"/>
      </a:schemeClr>
    </a:solidFill>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Sheet1!$BN$2</c:f>
              <c:strCache>
                <c:ptCount val="1"/>
                <c:pt idx="0">
                  <c:v>Values</c:v>
                </c:pt>
              </c:strCache>
            </c:strRef>
          </c:tx>
          <c:spPr>
            <a:ln>
              <a:solidFill>
                <a:srgbClr val="008000"/>
              </a:solidFill>
            </a:ln>
          </c:spPr>
          <c:marker>
            <c:spPr>
              <a:solidFill>
                <a:srgbClr val="008000"/>
              </a:solidFill>
              <a:ln>
                <a:solidFill>
                  <a:srgbClr val="008000"/>
                </a:solidFill>
              </a:ln>
            </c:spPr>
          </c:marker>
          <c:cat>
            <c:strRef>
              <c:f>Sheet1!$BO$1:$BP$1</c:f>
              <c:strCache>
                <c:ptCount val="2"/>
                <c:pt idx="0">
                  <c:v>Time 1</c:v>
                </c:pt>
                <c:pt idx="1">
                  <c:v>Time 2</c:v>
                </c:pt>
              </c:strCache>
            </c:strRef>
          </c:cat>
          <c:val>
            <c:numRef>
              <c:f>Sheet1!$BO$2:$BP$2</c:f>
              <c:numCache>
                <c:formatCode>General</c:formatCode>
                <c:ptCount val="2"/>
                <c:pt idx="0">
                  <c:v>22.7</c:v>
                </c:pt>
                <c:pt idx="1">
                  <c:v>25.12</c:v>
                </c:pt>
              </c:numCache>
            </c:numRef>
          </c:val>
          <c:smooth val="0"/>
        </c:ser>
        <c:ser>
          <c:idx val="1"/>
          <c:order val="1"/>
          <c:tx>
            <c:strRef>
              <c:f>Sheet1!$BN$3</c:f>
              <c:strCache>
                <c:ptCount val="1"/>
                <c:pt idx="0">
                  <c:v>Control</c:v>
                </c:pt>
              </c:strCache>
            </c:strRef>
          </c:tx>
          <c:cat>
            <c:strRef>
              <c:f>Sheet1!$BO$1:$BP$1</c:f>
              <c:strCache>
                <c:ptCount val="2"/>
                <c:pt idx="0">
                  <c:v>Time 1</c:v>
                </c:pt>
                <c:pt idx="1">
                  <c:v>Time 2</c:v>
                </c:pt>
              </c:strCache>
            </c:strRef>
          </c:cat>
          <c:val>
            <c:numRef>
              <c:f>Sheet1!$BO$3:$BP$3</c:f>
              <c:numCache>
                <c:formatCode>General</c:formatCode>
                <c:ptCount val="2"/>
                <c:pt idx="0">
                  <c:v>24.16</c:v>
                </c:pt>
                <c:pt idx="1">
                  <c:v>21.15</c:v>
                </c:pt>
              </c:numCache>
            </c:numRef>
          </c:val>
          <c:smooth val="0"/>
        </c:ser>
        <c:dLbls>
          <c:showLegendKey val="0"/>
          <c:showVal val="0"/>
          <c:showCatName val="0"/>
          <c:showSerName val="0"/>
          <c:showPercent val="0"/>
          <c:showBubbleSize val="0"/>
        </c:dLbls>
        <c:marker val="1"/>
        <c:smooth val="0"/>
        <c:axId val="89521536"/>
        <c:axId val="89928832"/>
      </c:lineChart>
      <c:catAx>
        <c:axId val="89521536"/>
        <c:scaling>
          <c:orientation val="minMax"/>
        </c:scaling>
        <c:delete val="0"/>
        <c:axPos val="b"/>
        <c:majorTickMark val="out"/>
        <c:minorTickMark val="none"/>
        <c:tickLblPos val="nextTo"/>
        <c:txPr>
          <a:bodyPr/>
          <a:lstStyle/>
          <a:p>
            <a:pPr>
              <a:defRPr sz="2400"/>
            </a:pPr>
            <a:endParaRPr lang="en-US"/>
          </a:p>
        </c:txPr>
        <c:crossAx val="89928832"/>
        <c:crosses val="autoZero"/>
        <c:auto val="1"/>
        <c:lblAlgn val="ctr"/>
        <c:lblOffset val="100"/>
        <c:noMultiLvlLbl val="0"/>
      </c:catAx>
      <c:valAx>
        <c:axId val="89928832"/>
        <c:scaling>
          <c:orientation val="minMax"/>
        </c:scaling>
        <c:delete val="0"/>
        <c:axPos val="l"/>
        <c:numFmt formatCode="General" sourceLinked="1"/>
        <c:majorTickMark val="out"/>
        <c:minorTickMark val="none"/>
        <c:tickLblPos val="nextTo"/>
        <c:txPr>
          <a:bodyPr/>
          <a:lstStyle/>
          <a:p>
            <a:pPr>
              <a:defRPr sz="2400"/>
            </a:pPr>
            <a:endParaRPr lang="en-US"/>
          </a:p>
        </c:txPr>
        <c:crossAx val="89521536"/>
        <c:crosses val="autoZero"/>
        <c:crossBetween val="between"/>
      </c:valAx>
    </c:plotArea>
    <c:legend>
      <c:legendPos val="r"/>
      <c:overlay val="0"/>
      <c:txPr>
        <a:bodyPr/>
        <a:lstStyle/>
        <a:p>
          <a:pPr>
            <a:defRPr sz="2400"/>
          </a:pPr>
          <a:endParaRPr lang="en-US"/>
        </a:p>
      </c:txPr>
    </c:legend>
    <c:plotVisOnly val="1"/>
    <c:dispBlanksAs val="gap"/>
    <c:showDLblsOverMax val="0"/>
  </c:chart>
  <c:spPr>
    <a:solidFill>
      <a:schemeClr val="bg1">
        <a:lumMod val="95000"/>
        <a:alpha val="85000"/>
      </a:schemeClr>
    </a:solidFill>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Sheet1!$BT$2</c:f>
              <c:strCache>
                <c:ptCount val="1"/>
                <c:pt idx="0">
                  <c:v>Values</c:v>
                </c:pt>
              </c:strCache>
            </c:strRef>
          </c:tx>
          <c:spPr>
            <a:ln>
              <a:solidFill>
                <a:srgbClr val="008000"/>
              </a:solidFill>
            </a:ln>
          </c:spPr>
          <c:marker>
            <c:spPr>
              <a:solidFill>
                <a:srgbClr val="008000"/>
              </a:solidFill>
              <a:ln>
                <a:solidFill>
                  <a:srgbClr val="008000"/>
                </a:solidFill>
              </a:ln>
            </c:spPr>
          </c:marker>
          <c:cat>
            <c:strRef>
              <c:f>Sheet1!$BU$1:$BV$1</c:f>
              <c:strCache>
                <c:ptCount val="2"/>
                <c:pt idx="0">
                  <c:v>Time 1</c:v>
                </c:pt>
                <c:pt idx="1">
                  <c:v>Time 2</c:v>
                </c:pt>
              </c:strCache>
            </c:strRef>
          </c:cat>
          <c:val>
            <c:numRef>
              <c:f>Sheet1!$BU$2:$BV$2</c:f>
              <c:numCache>
                <c:formatCode>General</c:formatCode>
                <c:ptCount val="2"/>
                <c:pt idx="0">
                  <c:v>15.62</c:v>
                </c:pt>
                <c:pt idx="1">
                  <c:v>15.35</c:v>
                </c:pt>
              </c:numCache>
            </c:numRef>
          </c:val>
          <c:smooth val="0"/>
        </c:ser>
        <c:ser>
          <c:idx val="1"/>
          <c:order val="1"/>
          <c:tx>
            <c:strRef>
              <c:f>Sheet1!$BT$3</c:f>
              <c:strCache>
                <c:ptCount val="1"/>
                <c:pt idx="0">
                  <c:v>Control</c:v>
                </c:pt>
              </c:strCache>
            </c:strRef>
          </c:tx>
          <c:cat>
            <c:strRef>
              <c:f>Sheet1!$BU$1:$BV$1</c:f>
              <c:strCache>
                <c:ptCount val="2"/>
                <c:pt idx="0">
                  <c:v>Time 1</c:v>
                </c:pt>
                <c:pt idx="1">
                  <c:v>Time 2</c:v>
                </c:pt>
              </c:strCache>
            </c:strRef>
          </c:cat>
          <c:val>
            <c:numRef>
              <c:f>Sheet1!$BU$3:$BV$3</c:f>
              <c:numCache>
                <c:formatCode>General</c:formatCode>
                <c:ptCount val="2"/>
                <c:pt idx="0">
                  <c:v>14.08</c:v>
                </c:pt>
                <c:pt idx="1">
                  <c:v>16.71</c:v>
                </c:pt>
              </c:numCache>
            </c:numRef>
          </c:val>
          <c:smooth val="0"/>
        </c:ser>
        <c:dLbls>
          <c:showLegendKey val="0"/>
          <c:showVal val="0"/>
          <c:showCatName val="0"/>
          <c:showSerName val="0"/>
          <c:showPercent val="0"/>
          <c:showBubbleSize val="0"/>
        </c:dLbls>
        <c:marker val="1"/>
        <c:smooth val="0"/>
        <c:axId val="89957120"/>
        <c:axId val="89958656"/>
      </c:lineChart>
      <c:catAx>
        <c:axId val="89957120"/>
        <c:scaling>
          <c:orientation val="minMax"/>
        </c:scaling>
        <c:delete val="0"/>
        <c:axPos val="b"/>
        <c:majorTickMark val="out"/>
        <c:minorTickMark val="none"/>
        <c:tickLblPos val="nextTo"/>
        <c:txPr>
          <a:bodyPr/>
          <a:lstStyle/>
          <a:p>
            <a:pPr>
              <a:defRPr sz="2400"/>
            </a:pPr>
            <a:endParaRPr lang="en-US"/>
          </a:p>
        </c:txPr>
        <c:crossAx val="89958656"/>
        <c:crosses val="autoZero"/>
        <c:auto val="1"/>
        <c:lblAlgn val="ctr"/>
        <c:lblOffset val="100"/>
        <c:noMultiLvlLbl val="0"/>
      </c:catAx>
      <c:valAx>
        <c:axId val="89958656"/>
        <c:scaling>
          <c:orientation val="minMax"/>
        </c:scaling>
        <c:delete val="0"/>
        <c:axPos val="l"/>
        <c:numFmt formatCode="General" sourceLinked="1"/>
        <c:majorTickMark val="out"/>
        <c:minorTickMark val="none"/>
        <c:tickLblPos val="nextTo"/>
        <c:txPr>
          <a:bodyPr/>
          <a:lstStyle/>
          <a:p>
            <a:pPr>
              <a:defRPr sz="2400"/>
            </a:pPr>
            <a:endParaRPr lang="en-US"/>
          </a:p>
        </c:txPr>
        <c:crossAx val="89957120"/>
        <c:crosses val="autoZero"/>
        <c:crossBetween val="between"/>
      </c:valAx>
    </c:plotArea>
    <c:legend>
      <c:legendPos val="r"/>
      <c:overlay val="0"/>
      <c:txPr>
        <a:bodyPr/>
        <a:lstStyle/>
        <a:p>
          <a:pPr>
            <a:defRPr sz="2400"/>
          </a:pPr>
          <a:endParaRPr lang="en-US"/>
        </a:p>
      </c:txPr>
    </c:legend>
    <c:plotVisOnly val="1"/>
    <c:dispBlanksAs val="gap"/>
    <c:showDLblsOverMax val="0"/>
  </c:chart>
  <c:spPr>
    <a:solidFill>
      <a:schemeClr val="bg1">
        <a:lumMod val="95000"/>
        <a:alpha val="85000"/>
      </a:schemeClr>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Sheet1!$H$2</c:f>
              <c:strCache>
                <c:ptCount val="1"/>
                <c:pt idx="0">
                  <c:v>Values</c:v>
                </c:pt>
              </c:strCache>
            </c:strRef>
          </c:tx>
          <c:spPr>
            <a:ln>
              <a:solidFill>
                <a:srgbClr val="008000"/>
              </a:solidFill>
            </a:ln>
          </c:spPr>
          <c:marker>
            <c:spPr>
              <a:solidFill>
                <a:srgbClr val="008000"/>
              </a:solidFill>
              <a:ln>
                <a:solidFill>
                  <a:srgbClr val="008000"/>
                </a:solidFill>
              </a:ln>
            </c:spPr>
          </c:marker>
          <c:cat>
            <c:strRef>
              <c:f>Sheet1!$I$1:$J$1</c:f>
              <c:strCache>
                <c:ptCount val="2"/>
                <c:pt idx="0">
                  <c:v>Time 1</c:v>
                </c:pt>
                <c:pt idx="1">
                  <c:v>Time 2</c:v>
                </c:pt>
              </c:strCache>
            </c:strRef>
          </c:cat>
          <c:val>
            <c:numRef>
              <c:f>Sheet1!$I$2:$J$2</c:f>
              <c:numCache>
                <c:formatCode>General</c:formatCode>
                <c:ptCount val="2"/>
                <c:pt idx="0">
                  <c:v>7.92</c:v>
                </c:pt>
                <c:pt idx="1">
                  <c:v>8.17</c:v>
                </c:pt>
              </c:numCache>
            </c:numRef>
          </c:val>
          <c:smooth val="0"/>
        </c:ser>
        <c:ser>
          <c:idx val="1"/>
          <c:order val="1"/>
          <c:tx>
            <c:strRef>
              <c:f>Sheet1!$H$3</c:f>
              <c:strCache>
                <c:ptCount val="1"/>
                <c:pt idx="0">
                  <c:v>Control</c:v>
                </c:pt>
              </c:strCache>
            </c:strRef>
          </c:tx>
          <c:cat>
            <c:strRef>
              <c:f>Sheet1!$I$1:$J$1</c:f>
              <c:strCache>
                <c:ptCount val="2"/>
                <c:pt idx="0">
                  <c:v>Time 1</c:v>
                </c:pt>
                <c:pt idx="1">
                  <c:v>Time 2</c:v>
                </c:pt>
              </c:strCache>
            </c:strRef>
          </c:cat>
          <c:val>
            <c:numRef>
              <c:f>Sheet1!$I$3:$J$3</c:f>
              <c:numCache>
                <c:formatCode>General</c:formatCode>
                <c:ptCount val="2"/>
                <c:pt idx="0">
                  <c:v>8.56</c:v>
                </c:pt>
                <c:pt idx="1">
                  <c:v>9.06</c:v>
                </c:pt>
              </c:numCache>
            </c:numRef>
          </c:val>
          <c:smooth val="0"/>
        </c:ser>
        <c:dLbls>
          <c:showLegendKey val="0"/>
          <c:showVal val="0"/>
          <c:showCatName val="0"/>
          <c:showSerName val="0"/>
          <c:showPercent val="0"/>
          <c:showBubbleSize val="0"/>
        </c:dLbls>
        <c:marker val="1"/>
        <c:smooth val="0"/>
        <c:axId val="53089792"/>
        <c:axId val="53091328"/>
      </c:lineChart>
      <c:catAx>
        <c:axId val="53089792"/>
        <c:scaling>
          <c:orientation val="minMax"/>
        </c:scaling>
        <c:delete val="0"/>
        <c:axPos val="b"/>
        <c:majorTickMark val="out"/>
        <c:minorTickMark val="none"/>
        <c:tickLblPos val="nextTo"/>
        <c:txPr>
          <a:bodyPr/>
          <a:lstStyle/>
          <a:p>
            <a:pPr>
              <a:defRPr sz="2400"/>
            </a:pPr>
            <a:endParaRPr lang="en-US"/>
          </a:p>
        </c:txPr>
        <c:crossAx val="53091328"/>
        <c:crosses val="autoZero"/>
        <c:auto val="1"/>
        <c:lblAlgn val="ctr"/>
        <c:lblOffset val="100"/>
        <c:noMultiLvlLbl val="0"/>
      </c:catAx>
      <c:valAx>
        <c:axId val="53091328"/>
        <c:scaling>
          <c:orientation val="minMax"/>
          <c:max val="10"/>
          <c:min val="1"/>
        </c:scaling>
        <c:delete val="0"/>
        <c:axPos val="l"/>
        <c:numFmt formatCode="General" sourceLinked="1"/>
        <c:majorTickMark val="out"/>
        <c:minorTickMark val="none"/>
        <c:tickLblPos val="nextTo"/>
        <c:txPr>
          <a:bodyPr/>
          <a:lstStyle/>
          <a:p>
            <a:pPr>
              <a:defRPr sz="2400" baseline="0"/>
            </a:pPr>
            <a:endParaRPr lang="en-US"/>
          </a:p>
        </c:txPr>
        <c:crossAx val="53089792"/>
        <c:crosses val="autoZero"/>
        <c:crossBetween val="between"/>
        <c:majorUnit val="1"/>
      </c:valAx>
    </c:plotArea>
    <c:legend>
      <c:legendPos val="r"/>
      <c:overlay val="0"/>
      <c:txPr>
        <a:bodyPr/>
        <a:lstStyle/>
        <a:p>
          <a:pPr>
            <a:defRPr sz="2400"/>
          </a:pPr>
          <a:endParaRPr lang="en-US"/>
        </a:p>
      </c:txPr>
    </c:legend>
    <c:plotVisOnly val="1"/>
    <c:dispBlanksAs val="gap"/>
    <c:showDLblsOverMax val="0"/>
  </c:chart>
  <c:spPr>
    <a:solidFill>
      <a:schemeClr val="bg1">
        <a:lumMod val="95000"/>
        <a:alpha val="85000"/>
      </a:schemeClr>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Sheet1!$N$2</c:f>
              <c:strCache>
                <c:ptCount val="1"/>
                <c:pt idx="0">
                  <c:v>Values</c:v>
                </c:pt>
              </c:strCache>
            </c:strRef>
          </c:tx>
          <c:spPr>
            <a:ln>
              <a:solidFill>
                <a:srgbClr val="008000"/>
              </a:solidFill>
            </a:ln>
          </c:spPr>
          <c:marker>
            <c:spPr>
              <a:solidFill>
                <a:srgbClr val="008000"/>
              </a:solidFill>
              <a:ln>
                <a:solidFill>
                  <a:srgbClr val="008000"/>
                </a:solidFill>
              </a:ln>
            </c:spPr>
          </c:marker>
          <c:cat>
            <c:strRef>
              <c:f>Sheet1!$O$1:$P$1</c:f>
              <c:strCache>
                <c:ptCount val="2"/>
                <c:pt idx="0">
                  <c:v>Time 1</c:v>
                </c:pt>
                <c:pt idx="1">
                  <c:v>Time 2</c:v>
                </c:pt>
              </c:strCache>
            </c:strRef>
          </c:cat>
          <c:val>
            <c:numRef>
              <c:f>Sheet1!$O$2:$P$2</c:f>
              <c:numCache>
                <c:formatCode>General</c:formatCode>
                <c:ptCount val="2"/>
                <c:pt idx="0">
                  <c:v>8.0399999999999991</c:v>
                </c:pt>
                <c:pt idx="1">
                  <c:v>8.2100000000000009</c:v>
                </c:pt>
              </c:numCache>
            </c:numRef>
          </c:val>
          <c:smooth val="0"/>
        </c:ser>
        <c:ser>
          <c:idx val="1"/>
          <c:order val="1"/>
          <c:tx>
            <c:strRef>
              <c:f>Sheet1!$N$3</c:f>
              <c:strCache>
                <c:ptCount val="1"/>
                <c:pt idx="0">
                  <c:v>Control</c:v>
                </c:pt>
              </c:strCache>
            </c:strRef>
          </c:tx>
          <c:cat>
            <c:strRef>
              <c:f>Sheet1!$O$1:$P$1</c:f>
              <c:strCache>
                <c:ptCount val="2"/>
                <c:pt idx="0">
                  <c:v>Time 1</c:v>
                </c:pt>
                <c:pt idx="1">
                  <c:v>Time 2</c:v>
                </c:pt>
              </c:strCache>
            </c:strRef>
          </c:cat>
          <c:val>
            <c:numRef>
              <c:f>Sheet1!$O$3:$P$3</c:f>
              <c:numCache>
                <c:formatCode>General</c:formatCode>
                <c:ptCount val="2"/>
                <c:pt idx="0">
                  <c:v>8.06</c:v>
                </c:pt>
                <c:pt idx="1">
                  <c:v>8.44</c:v>
                </c:pt>
              </c:numCache>
            </c:numRef>
          </c:val>
          <c:smooth val="0"/>
        </c:ser>
        <c:dLbls>
          <c:showLegendKey val="0"/>
          <c:showVal val="0"/>
          <c:showCatName val="0"/>
          <c:showSerName val="0"/>
          <c:showPercent val="0"/>
          <c:showBubbleSize val="0"/>
        </c:dLbls>
        <c:marker val="1"/>
        <c:smooth val="0"/>
        <c:axId val="53156864"/>
        <c:axId val="53158656"/>
      </c:lineChart>
      <c:catAx>
        <c:axId val="53156864"/>
        <c:scaling>
          <c:orientation val="minMax"/>
        </c:scaling>
        <c:delete val="0"/>
        <c:axPos val="b"/>
        <c:majorTickMark val="out"/>
        <c:minorTickMark val="none"/>
        <c:tickLblPos val="nextTo"/>
        <c:txPr>
          <a:bodyPr/>
          <a:lstStyle/>
          <a:p>
            <a:pPr>
              <a:defRPr sz="2400"/>
            </a:pPr>
            <a:endParaRPr lang="en-US"/>
          </a:p>
        </c:txPr>
        <c:crossAx val="53158656"/>
        <c:crosses val="autoZero"/>
        <c:auto val="1"/>
        <c:lblAlgn val="ctr"/>
        <c:lblOffset val="100"/>
        <c:noMultiLvlLbl val="0"/>
      </c:catAx>
      <c:valAx>
        <c:axId val="53158656"/>
        <c:scaling>
          <c:orientation val="minMax"/>
          <c:max val="10"/>
          <c:min val="1"/>
        </c:scaling>
        <c:delete val="0"/>
        <c:axPos val="l"/>
        <c:numFmt formatCode="General" sourceLinked="1"/>
        <c:majorTickMark val="out"/>
        <c:minorTickMark val="none"/>
        <c:tickLblPos val="nextTo"/>
        <c:txPr>
          <a:bodyPr/>
          <a:lstStyle/>
          <a:p>
            <a:pPr>
              <a:defRPr sz="2400"/>
            </a:pPr>
            <a:endParaRPr lang="en-US"/>
          </a:p>
        </c:txPr>
        <c:crossAx val="53156864"/>
        <c:crosses val="autoZero"/>
        <c:crossBetween val="between"/>
        <c:majorUnit val="1"/>
      </c:valAx>
    </c:plotArea>
    <c:legend>
      <c:legendPos val="r"/>
      <c:overlay val="0"/>
      <c:txPr>
        <a:bodyPr/>
        <a:lstStyle/>
        <a:p>
          <a:pPr>
            <a:defRPr sz="2400"/>
          </a:pPr>
          <a:endParaRPr lang="en-US"/>
        </a:p>
      </c:txPr>
    </c:legend>
    <c:plotVisOnly val="1"/>
    <c:dispBlanksAs val="gap"/>
    <c:showDLblsOverMax val="0"/>
  </c:chart>
  <c:spPr>
    <a:solidFill>
      <a:schemeClr val="bg1">
        <a:lumMod val="95000"/>
        <a:alpha val="85000"/>
      </a:schemeClr>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rgbClr val="B80000">
                <a:alpha val="85000"/>
              </a:srgbClr>
            </a:solidFill>
          </c:spPr>
          <c:invertIfNegative val="0"/>
          <c:dPt>
            <c:idx val="0"/>
            <c:invertIfNegative val="0"/>
            <c:bubble3D val="0"/>
            <c:spPr>
              <a:solidFill>
                <a:srgbClr val="008000">
                  <a:alpha val="85000"/>
                </a:srgbClr>
              </a:solidFill>
            </c:spPr>
          </c:dPt>
          <c:errBars>
            <c:errBarType val="both"/>
            <c:errValType val="cust"/>
            <c:noEndCap val="0"/>
            <c:plus>
              <c:numLit>
                <c:formatCode>General</c:formatCode>
                <c:ptCount val="1"/>
                <c:pt idx="0">
                  <c:v>0.48</c:v>
                </c:pt>
              </c:numLit>
            </c:plus>
            <c:minus>
              <c:numLit>
                <c:formatCode>General</c:formatCode>
                <c:ptCount val="1"/>
                <c:pt idx="0">
                  <c:v>0.48</c:v>
                </c:pt>
              </c:numLit>
            </c:minus>
          </c:errBars>
          <c:cat>
            <c:strRef>
              <c:f>Sheet1!$T$1:$U$1</c:f>
              <c:strCache>
                <c:ptCount val="2"/>
                <c:pt idx="0">
                  <c:v>Values</c:v>
                </c:pt>
                <c:pt idx="1">
                  <c:v>Control</c:v>
                </c:pt>
              </c:strCache>
            </c:strRef>
          </c:cat>
          <c:val>
            <c:numRef>
              <c:f>Sheet1!$T$2:$U$2</c:f>
              <c:numCache>
                <c:formatCode>General</c:formatCode>
                <c:ptCount val="2"/>
                <c:pt idx="0">
                  <c:v>6.0709999999999997</c:v>
                </c:pt>
                <c:pt idx="1">
                  <c:v>3.7730000000000001</c:v>
                </c:pt>
              </c:numCache>
            </c:numRef>
          </c:val>
        </c:ser>
        <c:dLbls>
          <c:showLegendKey val="0"/>
          <c:showVal val="0"/>
          <c:showCatName val="0"/>
          <c:showSerName val="0"/>
          <c:showPercent val="0"/>
          <c:showBubbleSize val="0"/>
        </c:dLbls>
        <c:gapWidth val="150"/>
        <c:axId val="82197504"/>
        <c:axId val="82203392"/>
      </c:barChart>
      <c:catAx>
        <c:axId val="82197504"/>
        <c:scaling>
          <c:orientation val="minMax"/>
        </c:scaling>
        <c:delete val="0"/>
        <c:axPos val="b"/>
        <c:majorTickMark val="out"/>
        <c:minorTickMark val="none"/>
        <c:tickLblPos val="nextTo"/>
        <c:txPr>
          <a:bodyPr/>
          <a:lstStyle/>
          <a:p>
            <a:pPr>
              <a:defRPr sz="2400"/>
            </a:pPr>
            <a:endParaRPr lang="en-US"/>
          </a:p>
        </c:txPr>
        <c:crossAx val="82203392"/>
        <c:crosses val="autoZero"/>
        <c:auto val="1"/>
        <c:lblAlgn val="ctr"/>
        <c:lblOffset val="100"/>
        <c:noMultiLvlLbl val="0"/>
      </c:catAx>
      <c:valAx>
        <c:axId val="82203392"/>
        <c:scaling>
          <c:orientation val="minMax"/>
          <c:max val="10"/>
          <c:min val="1"/>
        </c:scaling>
        <c:delete val="0"/>
        <c:axPos val="l"/>
        <c:numFmt formatCode="General" sourceLinked="1"/>
        <c:majorTickMark val="out"/>
        <c:minorTickMark val="none"/>
        <c:tickLblPos val="nextTo"/>
        <c:txPr>
          <a:bodyPr/>
          <a:lstStyle/>
          <a:p>
            <a:pPr>
              <a:defRPr sz="2400"/>
            </a:pPr>
            <a:endParaRPr lang="en-US"/>
          </a:p>
        </c:txPr>
        <c:crossAx val="82197504"/>
        <c:crosses val="autoZero"/>
        <c:crossBetween val="between"/>
      </c:valAx>
    </c:plotArea>
    <c:plotVisOnly val="1"/>
    <c:dispBlanksAs val="gap"/>
    <c:showDLblsOverMax val="0"/>
  </c:chart>
  <c:spPr>
    <a:solidFill>
      <a:schemeClr val="bg1">
        <a:lumMod val="95000"/>
        <a:alpha val="85000"/>
      </a:schemeClr>
    </a:solidFill>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rgbClr val="B80000">
                <a:alpha val="85000"/>
              </a:srgbClr>
            </a:solidFill>
          </c:spPr>
          <c:invertIfNegative val="0"/>
          <c:dPt>
            <c:idx val="0"/>
            <c:invertIfNegative val="0"/>
            <c:bubble3D val="0"/>
            <c:spPr>
              <a:solidFill>
                <a:srgbClr val="008000">
                  <a:alpha val="85000"/>
                </a:srgbClr>
              </a:solidFill>
            </c:spPr>
          </c:dPt>
          <c:errBars>
            <c:errBarType val="both"/>
            <c:errValType val="cust"/>
            <c:noEndCap val="0"/>
            <c:plus>
              <c:numLit>
                <c:formatCode>General</c:formatCode>
                <c:ptCount val="1"/>
                <c:pt idx="0">
                  <c:v>0.57099999999999995</c:v>
                </c:pt>
              </c:numLit>
            </c:plus>
            <c:minus>
              <c:numLit>
                <c:formatCode>General</c:formatCode>
                <c:ptCount val="1"/>
                <c:pt idx="0">
                  <c:v>0.57099999999999995</c:v>
                </c:pt>
              </c:numLit>
            </c:minus>
          </c:errBars>
          <c:cat>
            <c:strRef>
              <c:f>Sheet1!$Y$1:$Z$1</c:f>
              <c:strCache>
                <c:ptCount val="2"/>
                <c:pt idx="0">
                  <c:v>Values</c:v>
                </c:pt>
                <c:pt idx="1">
                  <c:v>Control</c:v>
                </c:pt>
              </c:strCache>
            </c:strRef>
          </c:cat>
          <c:val>
            <c:numRef>
              <c:f>Sheet1!$Y$2:$Z$2</c:f>
              <c:numCache>
                <c:formatCode>General</c:formatCode>
                <c:ptCount val="2"/>
                <c:pt idx="0">
                  <c:v>5.1369999999999996</c:v>
                </c:pt>
                <c:pt idx="1">
                  <c:v>3.5529999999999999</c:v>
                </c:pt>
              </c:numCache>
            </c:numRef>
          </c:val>
        </c:ser>
        <c:dLbls>
          <c:showLegendKey val="0"/>
          <c:showVal val="0"/>
          <c:showCatName val="0"/>
          <c:showSerName val="0"/>
          <c:showPercent val="0"/>
          <c:showBubbleSize val="0"/>
        </c:dLbls>
        <c:gapWidth val="150"/>
        <c:axId val="82243584"/>
        <c:axId val="82245120"/>
      </c:barChart>
      <c:catAx>
        <c:axId val="82243584"/>
        <c:scaling>
          <c:orientation val="minMax"/>
        </c:scaling>
        <c:delete val="0"/>
        <c:axPos val="b"/>
        <c:majorTickMark val="out"/>
        <c:minorTickMark val="none"/>
        <c:tickLblPos val="nextTo"/>
        <c:txPr>
          <a:bodyPr/>
          <a:lstStyle/>
          <a:p>
            <a:pPr>
              <a:defRPr sz="2400"/>
            </a:pPr>
            <a:endParaRPr lang="en-US"/>
          </a:p>
        </c:txPr>
        <c:crossAx val="82245120"/>
        <c:crosses val="autoZero"/>
        <c:auto val="1"/>
        <c:lblAlgn val="ctr"/>
        <c:lblOffset val="100"/>
        <c:noMultiLvlLbl val="0"/>
      </c:catAx>
      <c:valAx>
        <c:axId val="82245120"/>
        <c:scaling>
          <c:orientation val="minMax"/>
          <c:max val="10"/>
          <c:min val="1"/>
        </c:scaling>
        <c:delete val="0"/>
        <c:axPos val="l"/>
        <c:numFmt formatCode="General" sourceLinked="1"/>
        <c:majorTickMark val="out"/>
        <c:minorTickMark val="none"/>
        <c:tickLblPos val="nextTo"/>
        <c:txPr>
          <a:bodyPr/>
          <a:lstStyle/>
          <a:p>
            <a:pPr>
              <a:defRPr sz="2400"/>
            </a:pPr>
            <a:endParaRPr lang="en-US"/>
          </a:p>
        </c:txPr>
        <c:crossAx val="82243584"/>
        <c:crosses val="autoZero"/>
        <c:crossBetween val="between"/>
        <c:majorUnit val="1"/>
      </c:valAx>
    </c:plotArea>
    <c:plotVisOnly val="1"/>
    <c:dispBlanksAs val="gap"/>
    <c:showDLblsOverMax val="0"/>
  </c:chart>
  <c:spPr>
    <a:solidFill>
      <a:schemeClr val="bg1">
        <a:lumMod val="95000"/>
        <a:alpha val="85000"/>
      </a:schemeClr>
    </a:solidFill>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rgbClr val="B80000">
                <a:alpha val="85000"/>
              </a:srgbClr>
            </a:solidFill>
          </c:spPr>
          <c:invertIfNegative val="0"/>
          <c:dPt>
            <c:idx val="0"/>
            <c:invertIfNegative val="0"/>
            <c:bubble3D val="0"/>
            <c:spPr>
              <a:solidFill>
                <a:srgbClr val="008000">
                  <a:alpha val="85000"/>
                </a:srgbClr>
              </a:solidFill>
            </c:spPr>
          </c:dPt>
          <c:errBars>
            <c:errBarType val="both"/>
            <c:errValType val="cust"/>
            <c:noEndCap val="0"/>
            <c:plus>
              <c:numLit>
                <c:formatCode>General</c:formatCode>
                <c:ptCount val="1"/>
                <c:pt idx="0">
                  <c:v>0.59599999999999997</c:v>
                </c:pt>
              </c:numLit>
            </c:plus>
            <c:minus>
              <c:numLit>
                <c:formatCode>General</c:formatCode>
                <c:ptCount val="1"/>
                <c:pt idx="0">
                  <c:v>0.59599999999999997</c:v>
                </c:pt>
              </c:numLit>
            </c:minus>
          </c:errBars>
          <c:cat>
            <c:strRef>
              <c:f>Sheet1!$AE$1:$AF$1</c:f>
              <c:strCache>
                <c:ptCount val="2"/>
                <c:pt idx="0">
                  <c:v>Values</c:v>
                </c:pt>
                <c:pt idx="1">
                  <c:v>Control</c:v>
                </c:pt>
              </c:strCache>
            </c:strRef>
          </c:cat>
          <c:val>
            <c:numRef>
              <c:f>Sheet1!$AE$2:$AF$2</c:f>
              <c:numCache>
                <c:formatCode>General</c:formatCode>
                <c:ptCount val="2"/>
                <c:pt idx="0">
                  <c:v>5.48</c:v>
                </c:pt>
                <c:pt idx="1">
                  <c:v>3.6909999999999998</c:v>
                </c:pt>
              </c:numCache>
            </c:numRef>
          </c:val>
        </c:ser>
        <c:dLbls>
          <c:showLegendKey val="0"/>
          <c:showVal val="0"/>
          <c:showCatName val="0"/>
          <c:showSerName val="0"/>
          <c:showPercent val="0"/>
          <c:showBubbleSize val="0"/>
        </c:dLbls>
        <c:gapWidth val="150"/>
        <c:axId val="82428672"/>
        <c:axId val="82430208"/>
      </c:barChart>
      <c:catAx>
        <c:axId val="82428672"/>
        <c:scaling>
          <c:orientation val="minMax"/>
        </c:scaling>
        <c:delete val="0"/>
        <c:axPos val="b"/>
        <c:majorTickMark val="out"/>
        <c:minorTickMark val="none"/>
        <c:tickLblPos val="nextTo"/>
        <c:txPr>
          <a:bodyPr/>
          <a:lstStyle/>
          <a:p>
            <a:pPr>
              <a:defRPr sz="2400"/>
            </a:pPr>
            <a:endParaRPr lang="en-US"/>
          </a:p>
        </c:txPr>
        <c:crossAx val="82430208"/>
        <c:crosses val="autoZero"/>
        <c:auto val="1"/>
        <c:lblAlgn val="ctr"/>
        <c:lblOffset val="100"/>
        <c:noMultiLvlLbl val="0"/>
      </c:catAx>
      <c:valAx>
        <c:axId val="82430208"/>
        <c:scaling>
          <c:orientation val="minMax"/>
          <c:max val="10"/>
          <c:min val="1"/>
        </c:scaling>
        <c:delete val="0"/>
        <c:axPos val="l"/>
        <c:numFmt formatCode="General" sourceLinked="1"/>
        <c:majorTickMark val="out"/>
        <c:minorTickMark val="none"/>
        <c:tickLblPos val="nextTo"/>
        <c:txPr>
          <a:bodyPr/>
          <a:lstStyle/>
          <a:p>
            <a:pPr>
              <a:defRPr sz="2400"/>
            </a:pPr>
            <a:endParaRPr lang="en-US"/>
          </a:p>
        </c:txPr>
        <c:crossAx val="82428672"/>
        <c:crosses val="autoZero"/>
        <c:crossBetween val="between"/>
        <c:majorUnit val="1"/>
      </c:valAx>
    </c:plotArea>
    <c:plotVisOnly val="1"/>
    <c:dispBlanksAs val="gap"/>
    <c:showDLblsOverMax val="0"/>
  </c:chart>
  <c:spPr>
    <a:solidFill>
      <a:schemeClr val="bg1">
        <a:lumMod val="95000"/>
        <a:alpha val="85000"/>
      </a:schemeClr>
    </a:soli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rgbClr val="B80000">
                <a:alpha val="80000"/>
              </a:srgbClr>
            </a:solidFill>
          </c:spPr>
          <c:invertIfNegative val="0"/>
          <c:dPt>
            <c:idx val="0"/>
            <c:invertIfNegative val="0"/>
            <c:bubble3D val="0"/>
            <c:spPr>
              <a:solidFill>
                <a:srgbClr val="008000">
                  <a:alpha val="80000"/>
                </a:srgbClr>
              </a:solidFill>
            </c:spPr>
          </c:dPt>
          <c:errBars>
            <c:errBarType val="both"/>
            <c:errValType val="cust"/>
            <c:noEndCap val="0"/>
            <c:plus>
              <c:numLit>
                <c:formatCode>General</c:formatCode>
                <c:ptCount val="1"/>
                <c:pt idx="0">
                  <c:v>0.33900000000000002</c:v>
                </c:pt>
              </c:numLit>
            </c:plus>
            <c:minus>
              <c:numLit>
                <c:formatCode>General</c:formatCode>
                <c:ptCount val="1"/>
                <c:pt idx="0">
                  <c:v>0.33900000000000002</c:v>
                </c:pt>
              </c:numLit>
            </c:minus>
          </c:errBars>
          <c:cat>
            <c:strRef>
              <c:f>Sheet1!$A$1:$B$1</c:f>
              <c:strCache>
                <c:ptCount val="2"/>
                <c:pt idx="0">
                  <c:v>Values</c:v>
                </c:pt>
                <c:pt idx="1">
                  <c:v>Control</c:v>
                </c:pt>
              </c:strCache>
            </c:strRef>
          </c:cat>
          <c:val>
            <c:numRef>
              <c:f>Sheet1!$A$2:$B$2</c:f>
              <c:numCache>
                <c:formatCode>General</c:formatCode>
                <c:ptCount val="2"/>
                <c:pt idx="0">
                  <c:v>6.54</c:v>
                </c:pt>
                <c:pt idx="1">
                  <c:v>4.38</c:v>
                </c:pt>
              </c:numCache>
            </c:numRef>
          </c:val>
        </c:ser>
        <c:dLbls>
          <c:showLegendKey val="0"/>
          <c:showVal val="0"/>
          <c:showCatName val="0"/>
          <c:showSerName val="0"/>
          <c:showPercent val="0"/>
          <c:showBubbleSize val="0"/>
        </c:dLbls>
        <c:gapWidth val="150"/>
        <c:axId val="82506496"/>
        <c:axId val="82508032"/>
      </c:barChart>
      <c:catAx>
        <c:axId val="82506496"/>
        <c:scaling>
          <c:orientation val="minMax"/>
        </c:scaling>
        <c:delete val="0"/>
        <c:axPos val="b"/>
        <c:majorTickMark val="out"/>
        <c:minorTickMark val="none"/>
        <c:tickLblPos val="nextTo"/>
        <c:txPr>
          <a:bodyPr/>
          <a:lstStyle/>
          <a:p>
            <a:pPr>
              <a:defRPr sz="2400"/>
            </a:pPr>
            <a:endParaRPr lang="en-US"/>
          </a:p>
        </c:txPr>
        <c:crossAx val="82508032"/>
        <c:crosses val="autoZero"/>
        <c:auto val="1"/>
        <c:lblAlgn val="ctr"/>
        <c:lblOffset val="100"/>
        <c:noMultiLvlLbl val="0"/>
      </c:catAx>
      <c:valAx>
        <c:axId val="82508032"/>
        <c:scaling>
          <c:orientation val="minMax"/>
        </c:scaling>
        <c:delete val="0"/>
        <c:axPos val="l"/>
        <c:numFmt formatCode="General" sourceLinked="1"/>
        <c:majorTickMark val="out"/>
        <c:minorTickMark val="none"/>
        <c:tickLblPos val="nextTo"/>
        <c:txPr>
          <a:bodyPr/>
          <a:lstStyle/>
          <a:p>
            <a:pPr>
              <a:defRPr sz="2400"/>
            </a:pPr>
            <a:endParaRPr lang="en-US"/>
          </a:p>
        </c:txPr>
        <c:crossAx val="82506496"/>
        <c:crosses val="autoZero"/>
        <c:crossBetween val="between"/>
      </c:valAx>
    </c:plotArea>
    <c:plotVisOnly val="1"/>
    <c:dispBlanksAs val="gap"/>
    <c:showDLblsOverMax val="0"/>
  </c:chart>
  <c:spPr>
    <a:solidFill>
      <a:schemeClr val="bg1">
        <a:lumMod val="95000"/>
        <a:alpha val="80000"/>
      </a:schemeClr>
    </a:solidFill>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rgbClr val="B80000">
                <a:alpha val="80000"/>
              </a:srgbClr>
            </a:solidFill>
          </c:spPr>
          <c:invertIfNegative val="0"/>
          <c:dPt>
            <c:idx val="0"/>
            <c:invertIfNegative val="0"/>
            <c:bubble3D val="0"/>
            <c:spPr>
              <a:solidFill>
                <a:srgbClr val="008000">
                  <a:alpha val="80000"/>
                </a:srgbClr>
              </a:solidFill>
            </c:spPr>
          </c:dPt>
          <c:errBars>
            <c:errBarType val="both"/>
            <c:errValType val="cust"/>
            <c:noEndCap val="0"/>
            <c:plus>
              <c:numLit>
                <c:formatCode>General</c:formatCode>
                <c:ptCount val="1"/>
                <c:pt idx="0">
                  <c:v>0.44400000000000001</c:v>
                </c:pt>
              </c:numLit>
            </c:plus>
            <c:minus>
              <c:numLit>
                <c:formatCode>General</c:formatCode>
                <c:ptCount val="1"/>
                <c:pt idx="0">
                  <c:v>0.44400000000000001</c:v>
                </c:pt>
              </c:numLit>
            </c:minus>
          </c:errBars>
          <c:cat>
            <c:strRef>
              <c:f>Sheet1!$H$1:$I$1</c:f>
              <c:strCache>
                <c:ptCount val="2"/>
                <c:pt idx="0">
                  <c:v>Values</c:v>
                </c:pt>
                <c:pt idx="1">
                  <c:v>Control</c:v>
                </c:pt>
              </c:strCache>
            </c:strRef>
          </c:cat>
          <c:val>
            <c:numRef>
              <c:f>Sheet1!$H$2:$I$2</c:f>
              <c:numCache>
                <c:formatCode>General</c:formatCode>
                <c:ptCount val="2"/>
                <c:pt idx="0">
                  <c:v>5.29</c:v>
                </c:pt>
                <c:pt idx="1">
                  <c:v>4.1899999999999986</c:v>
                </c:pt>
              </c:numCache>
            </c:numRef>
          </c:val>
        </c:ser>
        <c:dLbls>
          <c:showLegendKey val="0"/>
          <c:showVal val="0"/>
          <c:showCatName val="0"/>
          <c:showSerName val="0"/>
          <c:showPercent val="0"/>
          <c:showBubbleSize val="0"/>
        </c:dLbls>
        <c:gapWidth val="150"/>
        <c:axId val="82552704"/>
        <c:axId val="82554240"/>
      </c:barChart>
      <c:catAx>
        <c:axId val="82552704"/>
        <c:scaling>
          <c:orientation val="minMax"/>
        </c:scaling>
        <c:delete val="0"/>
        <c:axPos val="b"/>
        <c:majorTickMark val="out"/>
        <c:minorTickMark val="none"/>
        <c:tickLblPos val="nextTo"/>
        <c:txPr>
          <a:bodyPr/>
          <a:lstStyle/>
          <a:p>
            <a:pPr>
              <a:defRPr sz="2400"/>
            </a:pPr>
            <a:endParaRPr lang="en-US"/>
          </a:p>
        </c:txPr>
        <c:crossAx val="82554240"/>
        <c:crosses val="autoZero"/>
        <c:auto val="1"/>
        <c:lblAlgn val="ctr"/>
        <c:lblOffset val="100"/>
        <c:noMultiLvlLbl val="0"/>
      </c:catAx>
      <c:valAx>
        <c:axId val="82554240"/>
        <c:scaling>
          <c:orientation val="minMax"/>
        </c:scaling>
        <c:delete val="0"/>
        <c:axPos val="l"/>
        <c:numFmt formatCode="General" sourceLinked="1"/>
        <c:majorTickMark val="out"/>
        <c:minorTickMark val="none"/>
        <c:tickLblPos val="nextTo"/>
        <c:txPr>
          <a:bodyPr/>
          <a:lstStyle/>
          <a:p>
            <a:pPr>
              <a:defRPr sz="2400"/>
            </a:pPr>
            <a:endParaRPr lang="en-US"/>
          </a:p>
        </c:txPr>
        <c:crossAx val="82552704"/>
        <c:crosses val="autoZero"/>
        <c:crossBetween val="between"/>
      </c:valAx>
    </c:plotArea>
    <c:plotVisOnly val="1"/>
    <c:dispBlanksAs val="gap"/>
    <c:showDLblsOverMax val="0"/>
  </c:chart>
  <c:spPr>
    <a:solidFill>
      <a:schemeClr val="bg1">
        <a:lumMod val="95000"/>
        <a:alpha val="80000"/>
      </a:schemeClr>
    </a:solidFill>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rgbClr val="B80000">
                <a:alpha val="80000"/>
              </a:srgbClr>
            </a:solidFill>
          </c:spPr>
          <c:invertIfNegative val="0"/>
          <c:dPt>
            <c:idx val="0"/>
            <c:invertIfNegative val="0"/>
            <c:bubble3D val="0"/>
            <c:spPr>
              <a:solidFill>
                <a:srgbClr val="008000">
                  <a:alpha val="80000"/>
                </a:srgbClr>
              </a:solidFill>
            </c:spPr>
          </c:dPt>
          <c:errBars>
            <c:errBarType val="both"/>
            <c:errValType val="cust"/>
            <c:noEndCap val="0"/>
            <c:plus>
              <c:numLit>
                <c:formatCode>General</c:formatCode>
                <c:ptCount val="1"/>
                <c:pt idx="0">
                  <c:v>0.40100000000000002</c:v>
                </c:pt>
              </c:numLit>
            </c:plus>
            <c:minus>
              <c:numLit>
                <c:formatCode>General</c:formatCode>
                <c:ptCount val="1"/>
                <c:pt idx="0">
                  <c:v>0.40100000000000002</c:v>
                </c:pt>
              </c:numLit>
            </c:minus>
          </c:errBars>
          <c:cat>
            <c:strRef>
              <c:f>Sheet1!$N$1:$O$1</c:f>
              <c:strCache>
                <c:ptCount val="2"/>
                <c:pt idx="0">
                  <c:v>Values</c:v>
                </c:pt>
                <c:pt idx="1">
                  <c:v>Control</c:v>
                </c:pt>
              </c:strCache>
            </c:strRef>
          </c:cat>
          <c:val>
            <c:numRef>
              <c:f>Sheet1!$N$2:$O$2</c:f>
              <c:numCache>
                <c:formatCode>General</c:formatCode>
                <c:ptCount val="2"/>
                <c:pt idx="0">
                  <c:v>6.42</c:v>
                </c:pt>
                <c:pt idx="1">
                  <c:v>4.8099999999999996</c:v>
                </c:pt>
              </c:numCache>
            </c:numRef>
          </c:val>
        </c:ser>
        <c:dLbls>
          <c:showLegendKey val="0"/>
          <c:showVal val="0"/>
          <c:showCatName val="0"/>
          <c:showSerName val="0"/>
          <c:showPercent val="0"/>
          <c:showBubbleSize val="0"/>
        </c:dLbls>
        <c:gapWidth val="150"/>
        <c:axId val="83971072"/>
        <c:axId val="83981056"/>
      </c:barChart>
      <c:catAx>
        <c:axId val="83971072"/>
        <c:scaling>
          <c:orientation val="minMax"/>
        </c:scaling>
        <c:delete val="0"/>
        <c:axPos val="b"/>
        <c:majorTickMark val="out"/>
        <c:minorTickMark val="none"/>
        <c:tickLblPos val="nextTo"/>
        <c:txPr>
          <a:bodyPr/>
          <a:lstStyle/>
          <a:p>
            <a:pPr>
              <a:defRPr sz="2400"/>
            </a:pPr>
            <a:endParaRPr lang="en-US"/>
          </a:p>
        </c:txPr>
        <c:crossAx val="83981056"/>
        <c:crosses val="autoZero"/>
        <c:auto val="1"/>
        <c:lblAlgn val="ctr"/>
        <c:lblOffset val="100"/>
        <c:noMultiLvlLbl val="0"/>
      </c:catAx>
      <c:valAx>
        <c:axId val="83981056"/>
        <c:scaling>
          <c:orientation val="minMax"/>
        </c:scaling>
        <c:delete val="0"/>
        <c:axPos val="l"/>
        <c:numFmt formatCode="General" sourceLinked="1"/>
        <c:majorTickMark val="out"/>
        <c:minorTickMark val="none"/>
        <c:tickLblPos val="nextTo"/>
        <c:txPr>
          <a:bodyPr/>
          <a:lstStyle/>
          <a:p>
            <a:pPr>
              <a:defRPr sz="2400"/>
            </a:pPr>
            <a:endParaRPr lang="en-US"/>
          </a:p>
        </c:txPr>
        <c:crossAx val="83971072"/>
        <c:crosses val="autoZero"/>
        <c:crossBetween val="between"/>
      </c:valAx>
    </c:plotArea>
    <c:plotVisOnly val="1"/>
    <c:dispBlanksAs val="gap"/>
    <c:showDLblsOverMax val="0"/>
  </c:chart>
  <c:spPr>
    <a:solidFill>
      <a:schemeClr val="bg1">
        <a:lumMod val="95000"/>
        <a:alpha val="80000"/>
      </a:schemeClr>
    </a:solid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3B8ACF-078C-0A46-A4E7-DBDCBA924DFC}"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69D6072E-6AA1-9241-AED2-2BDCCA5FFF29}">
      <dgm:prSet phldrT="[Text]"/>
      <dgm:spPr/>
      <dgm:t>
        <a:bodyPr/>
        <a:lstStyle/>
        <a:p>
          <a:r>
            <a:rPr lang="en-US" dirty="0" smtClean="0"/>
            <a:t>122 Participants</a:t>
          </a:r>
          <a:endParaRPr lang="en-US" dirty="0"/>
        </a:p>
      </dgm:t>
    </dgm:pt>
    <dgm:pt modelId="{2D3A7185-09F3-E840-B779-7A375EE25ADC}" type="parTrans" cxnId="{877D2CE7-B2AD-DF49-9952-8CCD3D5F791A}">
      <dgm:prSet/>
      <dgm:spPr/>
      <dgm:t>
        <a:bodyPr/>
        <a:lstStyle/>
        <a:p>
          <a:endParaRPr lang="en-US"/>
        </a:p>
      </dgm:t>
    </dgm:pt>
    <dgm:pt modelId="{A79AA4F6-EEFD-1748-9E31-0211E8CE2EAD}" type="sibTrans" cxnId="{877D2CE7-B2AD-DF49-9952-8CCD3D5F791A}">
      <dgm:prSet/>
      <dgm:spPr/>
      <dgm:t>
        <a:bodyPr/>
        <a:lstStyle/>
        <a:p>
          <a:endParaRPr lang="en-US"/>
        </a:p>
      </dgm:t>
    </dgm:pt>
    <dgm:pt modelId="{7AB07010-679A-754F-B38F-009428E44A3D}" type="asst">
      <dgm:prSet phldrT="[Text]"/>
      <dgm:spPr/>
      <dgm:t>
        <a:bodyPr/>
        <a:lstStyle/>
        <a:p>
          <a:r>
            <a:rPr lang="en-US" dirty="0" smtClean="0"/>
            <a:t>Values</a:t>
          </a:r>
        </a:p>
        <a:p>
          <a:r>
            <a:rPr lang="en-US" dirty="0" smtClean="0"/>
            <a:t>N = 61</a:t>
          </a:r>
          <a:endParaRPr lang="en-US" dirty="0"/>
        </a:p>
      </dgm:t>
    </dgm:pt>
    <dgm:pt modelId="{5183259D-44AF-2744-A8AC-4F199E01A12C}" type="parTrans" cxnId="{FB39AEAC-F8DF-6B40-BC7D-2DBB6FDF070C}">
      <dgm:prSet/>
      <dgm:spPr/>
      <dgm:t>
        <a:bodyPr/>
        <a:lstStyle/>
        <a:p>
          <a:endParaRPr lang="en-US"/>
        </a:p>
      </dgm:t>
    </dgm:pt>
    <dgm:pt modelId="{43FD9B51-971C-2941-B197-5BF43CFEBDB5}" type="sibTrans" cxnId="{FB39AEAC-F8DF-6B40-BC7D-2DBB6FDF070C}">
      <dgm:prSet/>
      <dgm:spPr/>
      <dgm:t>
        <a:bodyPr/>
        <a:lstStyle/>
        <a:p>
          <a:endParaRPr lang="en-US"/>
        </a:p>
      </dgm:t>
    </dgm:pt>
    <dgm:pt modelId="{18B84C85-A078-FD4C-B1AB-0EEB661C3954}">
      <dgm:prSet phldrT="[Text]"/>
      <dgm:spPr/>
      <dgm:t>
        <a:bodyPr/>
        <a:lstStyle/>
        <a:p>
          <a:r>
            <a:rPr lang="en-US" dirty="0" smtClean="0"/>
            <a:t>Control</a:t>
          </a:r>
        </a:p>
        <a:p>
          <a:r>
            <a:rPr lang="en-US" dirty="0" smtClean="0"/>
            <a:t>N = 61</a:t>
          </a:r>
          <a:endParaRPr lang="en-US" dirty="0"/>
        </a:p>
      </dgm:t>
    </dgm:pt>
    <dgm:pt modelId="{44B66AEC-95D2-0348-BFF5-A29C5E5218E9}" type="parTrans" cxnId="{4F87075C-5C32-3F40-8E95-E61AFFF9B42C}">
      <dgm:prSet/>
      <dgm:spPr/>
      <dgm:t>
        <a:bodyPr/>
        <a:lstStyle/>
        <a:p>
          <a:endParaRPr lang="en-US"/>
        </a:p>
      </dgm:t>
    </dgm:pt>
    <dgm:pt modelId="{93A423AB-608A-D94C-A63A-0A05E34A66FD}" type="sibTrans" cxnId="{4F87075C-5C32-3F40-8E95-E61AFFF9B42C}">
      <dgm:prSet/>
      <dgm:spPr/>
      <dgm:t>
        <a:bodyPr/>
        <a:lstStyle/>
        <a:p>
          <a:endParaRPr lang="en-US"/>
        </a:p>
      </dgm:t>
    </dgm:pt>
    <dgm:pt modelId="{9489FD61-1EBC-9940-80C7-531FBF25DC94}" type="asst">
      <dgm:prSet phldrT="[Text]"/>
      <dgm:spPr/>
      <dgm:t>
        <a:bodyPr/>
        <a:lstStyle/>
        <a:p>
          <a:r>
            <a:rPr lang="en-US" dirty="0" smtClean="0"/>
            <a:t>Failed Attention  = 11</a:t>
          </a:r>
          <a:endParaRPr lang="en-US" dirty="0"/>
        </a:p>
      </dgm:t>
    </dgm:pt>
    <dgm:pt modelId="{7660E407-FB57-9B46-873C-7224CA7670F2}" type="parTrans" cxnId="{24F9BE97-0435-5E4A-92A9-96F5DE03771F}">
      <dgm:prSet/>
      <dgm:spPr/>
      <dgm:t>
        <a:bodyPr/>
        <a:lstStyle/>
        <a:p>
          <a:endParaRPr lang="en-US"/>
        </a:p>
      </dgm:t>
    </dgm:pt>
    <dgm:pt modelId="{2176C1D2-D427-D24A-AF9B-C9F97CE3BDD1}" type="sibTrans" cxnId="{24F9BE97-0435-5E4A-92A9-96F5DE03771F}">
      <dgm:prSet/>
      <dgm:spPr/>
      <dgm:t>
        <a:bodyPr/>
        <a:lstStyle/>
        <a:p>
          <a:endParaRPr lang="en-US"/>
        </a:p>
      </dgm:t>
    </dgm:pt>
    <dgm:pt modelId="{44645396-4A59-584C-BA20-C4434ED4F7CC}">
      <dgm:prSet phldrT="[Text]"/>
      <dgm:spPr/>
      <dgm:t>
        <a:bodyPr/>
        <a:lstStyle/>
        <a:p>
          <a:r>
            <a:rPr lang="en-US" dirty="0" smtClean="0"/>
            <a:t>Failed Attention = 20</a:t>
          </a:r>
          <a:endParaRPr lang="en-US" dirty="0"/>
        </a:p>
      </dgm:t>
    </dgm:pt>
    <dgm:pt modelId="{8F036283-5CDB-3B4F-8377-316473CAD639}" type="parTrans" cxnId="{93A32CE3-866C-1A43-B654-9DE82EC4241F}">
      <dgm:prSet/>
      <dgm:spPr/>
      <dgm:t>
        <a:bodyPr/>
        <a:lstStyle/>
        <a:p>
          <a:endParaRPr lang="en-US"/>
        </a:p>
      </dgm:t>
    </dgm:pt>
    <dgm:pt modelId="{83B67478-72F4-2A4E-8637-373D7AAD7D1E}" type="sibTrans" cxnId="{93A32CE3-866C-1A43-B654-9DE82EC4241F}">
      <dgm:prSet/>
      <dgm:spPr/>
      <dgm:t>
        <a:bodyPr/>
        <a:lstStyle/>
        <a:p>
          <a:endParaRPr lang="en-US"/>
        </a:p>
      </dgm:t>
    </dgm:pt>
    <dgm:pt modelId="{AED00D5E-EC6C-2A40-806C-270C0AC48618}" type="asst">
      <dgm:prSet phldrT="[Text]"/>
      <dgm:spPr/>
      <dgm:t>
        <a:bodyPr/>
        <a:lstStyle/>
        <a:p>
          <a:r>
            <a:rPr lang="en-US" dirty="0" smtClean="0"/>
            <a:t>Outliers =      1</a:t>
          </a:r>
          <a:endParaRPr lang="en-US" dirty="0"/>
        </a:p>
      </dgm:t>
    </dgm:pt>
    <dgm:pt modelId="{62B075B5-F9BD-4846-81A9-D5D8B7774F08}" type="parTrans" cxnId="{29808F4B-3D7D-EE4C-B3B9-E36FC618C188}">
      <dgm:prSet/>
      <dgm:spPr/>
      <dgm:t>
        <a:bodyPr/>
        <a:lstStyle/>
        <a:p>
          <a:endParaRPr lang="en-US"/>
        </a:p>
      </dgm:t>
    </dgm:pt>
    <dgm:pt modelId="{46D0AD3B-C489-FA44-9581-5F795716F478}" type="sibTrans" cxnId="{29808F4B-3D7D-EE4C-B3B9-E36FC618C188}">
      <dgm:prSet/>
      <dgm:spPr/>
      <dgm:t>
        <a:bodyPr/>
        <a:lstStyle/>
        <a:p>
          <a:endParaRPr lang="en-US"/>
        </a:p>
      </dgm:t>
    </dgm:pt>
    <dgm:pt modelId="{54D2656D-A371-2349-9834-4601AA05550C}">
      <dgm:prSet phldrT="[Text]"/>
      <dgm:spPr/>
      <dgm:t>
        <a:bodyPr/>
        <a:lstStyle/>
        <a:p>
          <a:r>
            <a:rPr lang="en-US" dirty="0" smtClean="0"/>
            <a:t>Outliers =      4</a:t>
          </a:r>
          <a:endParaRPr lang="en-US" dirty="0"/>
        </a:p>
      </dgm:t>
    </dgm:pt>
    <dgm:pt modelId="{3BD0908C-B9A6-6A47-9F22-A466A1A04D41}" type="parTrans" cxnId="{AB3E27F6-9ECF-F645-AE72-721426514FE7}">
      <dgm:prSet/>
      <dgm:spPr/>
      <dgm:t>
        <a:bodyPr/>
        <a:lstStyle/>
        <a:p>
          <a:endParaRPr lang="en-US"/>
        </a:p>
      </dgm:t>
    </dgm:pt>
    <dgm:pt modelId="{E9D3E10E-CCDA-F142-8EAF-C84B96E8DED4}" type="sibTrans" cxnId="{AB3E27F6-9ECF-F645-AE72-721426514FE7}">
      <dgm:prSet/>
      <dgm:spPr/>
      <dgm:t>
        <a:bodyPr/>
        <a:lstStyle/>
        <a:p>
          <a:endParaRPr lang="en-US"/>
        </a:p>
      </dgm:t>
    </dgm:pt>
    <dgm:pt modelId="{6F4B444E-B124-3446-AC07-376AC47ACBAF}" type="asst">
      <dgm:prSet phldrT="[Text]"/>
      <dgm:spPr/>
      <dgm:t>
        <a:bodyPr/>
        <a:lstStyle/>
        <a:p>
          <a:r>
            <a:rPr lang="en-US" dirty="0" smtClean="0"/>
            <a:t>N = 24</a:t>
          </a:r>
          <a:endParaRPr lang="en-US" dirty="0"/>
        </a:p>
      </dgm:t>
    </dgm:pt>
    <dgm:pt modelId="{7DCC7D31-502F-2B4F-9061-3AB14CECA080}" type="parTrans" cxnId="{462D750E-049F-0C4A-A460-7304566E3850}">
      <dgm:prSet/>
      <dgm:spPr/>
      <dgm:t>
        <a:bodyPr/>
        <a:lstStyle/>
        <a:p>
          <a:endParaRPr lang="en-US"/>
        </a:p>
      </dgm:t>
    </dgm:pt>
    <dgm:pt modelId="{331B93E5-E5EF-274B-8C3D-7728A52194BD}" type="sibTrans" cxnId="{462D750E-049F-0C4A-A460-7304566E3850}">
      <dgm:prSet/>
      <dgm:spPr/>
      <dgm:t>
        <a:bodyPr/>
        <a:lstStyle/>
        <a:p>
          <a:endParaRPr lang="en-US"/>
        </a:p>
      </dgm:t>
    </dgm:pt>
    <dgm:pt modelId="{1E0E1388-6AED-ED43-99F1-141265340BD8}">
      <dgm:prSet phldrT="[Text]"/>
      <dgm:spPr/>
      <dgm:t>
        <a:bodyPr/>
        <a:lstStyle/>
        <a:p>
          <a:r>
            <a:rPr lang="en-US" dirty="0" smtClean="0"/>
            <a:t>N = 16</a:t>
          </a:r>
          <a:endParaRPr lang="en-US" dirty="0"/>
        </a:p>
      </dgm:t>
    </dgm:pt>
    <dgm:pt modelId="{CB536D2F-0823-314C-8349-DA00128EA398}" type="parTrans" cxnId="{F775E437-4C0D-814F-8ABE-E5DF7BF56174}">
      <dgm:prSet/>
      <dgm:spPr/>
      <dgm:t>
        <a:bodyPr/>
        <a:lstStyle/>
        <a:p>
          <a:endParaRPr lang="en-US"/>
        </a:p>
      </dgm:t>
    </dgm:pt>
    <dgm:pt modelId="{20D7ED3E-F5FE-2D4B-A6E5-9B95F9876CB4}" type="sibTrans" cxnId="{F775E437-4C0D-814F-8ABE-E5DF7BF56174}">
      <dgm:prSet/>
      <dgm:spPr/>
      <dgm:t>
        <a:bodyPr/>
        <a:lstStyle/>
        <a:p>
          <a:endParaRPr lang="en-US"/>
        </a:p>
      </dgm:t>
    </dgm:pt>
    <dgm:pt modelId="{5375EE62-3E99-9048-9D6A-5CC0F460A9DA}" type="asst">
      <dgm:prSet phldrT="[Text]"/>
      <dgm:spPr/>
      <dgm:t>
        <a:bodyPr/>
        <a:lstStyle/>
        <a:p>
          <a:r>
            <a:rPr lang="en-US" dirty="0" smtClean="0"/>
            <a:t>Failed Attention II = 20</a:t>
          </a:r>
          <a:endParaRPr lang="en-US" dirty="0"/>
        </a:p>
      </dgm:t>
    </dgm:pt>
    <dgm:pt modelId="{5574A33B-4097-954F-9A4F-2C2C65BDB5A1}" type="parTrans" cxnId="{8E327C87-A3D8-3644-A7B6-5D52CCC78B5C}">
      <dgm:prSet/>
      <dgm:spPr/>
      <dgm:t>
        <a:bodyPr/>
        <a:lstStyle/>
        <a:p>
          <a:endParaRPr lang="en-US"/>
        </a:p>
      </dgm:t>
    </dgm:pt>
    <dgm:pt modelId="{F86CC429-0192-1B4A-A484-51F56BB9E43B}" type="sibTrans" cxnId="{8E327C87-A3D8-3644-A7B6-5D52CCC78B5C}">
      <dgm:prSet/>
      <dgm:spPr/>
      <dgm:t>
        <a:bodyPr/>
        <a:lstStyle/>
        <a:p>
          <a:endParaRPr lang="en-US"/>
        </a:p>
      </dgm:t>
    </dgm:pt>
    <dgm:pt modelId="{AFB80EC0-AF65-DE47-A1E4-42E4ABE07633}">
      <dgm:prSet phldrT="[Text]"/>
      <dgm:spPr/>
      <dgm:t>
        <a:bodyPr/>
        <a:lstStyle/>
        <a:p>
          <a:r>
            <a:rPr lang="en-US" dirty="0" smtClean="0"/>
            <a:t>Failed Attention II = 18</a:t>
          </a:r>
          <a:endParaRPr lang="en-US" dirty="0"/>
        </a:p>
      </dgm:t>
    </dgm:pt>
    <dgm:pt modelId="{0A26ED8A-E04A-B44E-AE54-45E38E0C2C82}" type="parTrans" cxnId="{A37C2801-710A-074E-A327-173B941C47FA}">
      <dgm:prSet/>
      <dgm:spPr/>
      <dgm:t>
        <a:bodyPr/>
        <a:lstStyle/>
        <a:p>
          <a:endParaRPr lang="en-US"/>
        </a:p>
      </dgm:t>
    </dgm:pt>
    <dgm:pt modelId="{60F7ED40-3146-AC42-A39D-A3A9295AC37A}" type="sibTrans" cxnId="{A37C2801-710A-074E-A327-173B941C47FA}">
      <dgm:prSet/>
      <dgm:spPr/>
      <dgm:t>
        <a:bodyPr/>
        <a:lstStyle/>
        <a:p>
          <a:endParaRPr lang="en-US"/>
        </a:p>
      </dgm:t>
    </dgm:pt>
    <dgm:pt modelId="{B51B6796-2A90-2742-B09E-D5506E64E66C}" type="asst">
      <dgm:prSet phldrT="[Text]"/>
      <dgm:spPr/>
      <dgm:t>
        <a:bodyPr/>
        <a:lstStyle/>
        <a:p>
          <a:r>
            <a:rPr lang="en-US" dirty="0" smtClean="0"/>
            <a:t>Completed Time II = 44</a:t>
          </a:r>
          <a:endParaRPr lang="en-US" dirty="0"/>
        </a:p>
      </dgm:t>
    </dgm:pt>
    <dgm:pt modelId="{CEEBB708-158F-A249-B84E-6C51346AC45E}" type="parTrans" cxnId="{95CAA7F5-7EF5-7144-889F-4DEC143C7C91}">
      <dgm:prSet/>
      <dgm:spPr/>
      <dgm:t>
        <a:bodyPr/>
        <a:lstStyle/>
        <a:p>
          <a:endParaRPr lang="en-US"/>
        </a:p>
      </dgm:t>
    </dgm:pt>
    <dgm:pt modelId="{E45AC6EC-73B2-1F4D-93A1-4816CCC0649A}" type="sibTrans" cxnId="{95CAA7F5-7EF5-7144-889F-4DEC143C7C91}">
      <dgm:prSet/>
      <dgm:spPr/>
      <dgm:t>
        <a:bodyPr/>
        <a:lstStyle/>
        <a:p>
          <a:endParaRPr lang="en-US"/>
        </a:p>
      </dgm:t>
    </dgm:pt>
    <dgm:pt modelId="{D95CE276-183D-B848-87DA-A0788AFF43CF}">
      <dgm:prSet phldrT="[Text]"/>
      <dgm:spPr/>
      <dgm:t>
        <a:bodyPr/>
        <a:lstStyle/>
        <a:p>
          <a:r>
            <a:rPr lang="en-US" dirty="0" smtClean="0"/>
            <a:t>Completed Time II = 34</a:t>
          </a:r>
          <a:endParaRPr lang="en-US" dirty="0"/>
        </a:p>
      </dgm:t>
    </dgm:pt>
    <dgm:pt modelId="{9A7E724B-1F71-6245-8067-2A286DD1D15E}" type="parTrans" cxnId="{A14B7136-0C6B-9948-93D2-B2D0EF5A2289}">
      <dgm:prSet/>
      <dgm:spPr/>
      <dgm:t>
        <a:bodyPr/>
        <a:lstStyle/>
        <a:p>
          <a:endParaRPr lang="en-US"/>
        </a:p>
      </dgm:t>
    </dgm:pt>
    <dgm:pt modelId="{8225459A-7AD4-3B49-992D-44F2DB8FE6C0}" type="sibTrans" cxnId="{A14B7136-0C6B-9948-93D2-B2D0EF5A2289}">
      <dgm:prSet/>
      <dgm:spPr/>
      <dgm:t>
        <a:bodyPr/>
        <a:lstStyle/>
        <a:p>
          <a:endParaRPr lang="en-US"/>
        </a:p>
      </dgm:t>
    </dgm:pt>
    <dgm:pt modelId="{F3AD5EE1-83EE-6C45-924A-AA1F3AE7744C}" type="pres">
      <dgm:prSet presAssocID="{183B8ACF-078C-0A46-A4E7-DBDCBA924DFC}" presName="hierChild1" presStyleCnt="0">
        <dgm:presLayoutVars>
          <dgm:chPref val="1"/>
          <dgm:dir/>
          <dgm:animOne val="branch"/>
          <dgm:animLvl val="lvl"/>
          <dgm:resizeHandles/>
        </dgm:presLayoutVars>
      </dgm:prSet>
      <dgm:spPr/>
      <dgm:t>
        <a:bodyPr/>
        <a:lstStyle/>
        <a:p>
          <a:endParaRPr lang="en-US"/>
        </a:p>
      </dgm:t>
    </dgm:pt>
    <dgm:pt modelId="{C9719EA4-00A6-814B-AB8D-4B625D0ACA07}" type="pres">
      <dgm:prSet presAssocID="{69D6072E-6AA1-9241-AED2-2BDCCA5FFF29}" presName="hierRoot1" presStyleCnt="0"/>
      <dgm:spPr/>
    </dgm:pt>
    <dgm:pt modelId="{E97577F7-AF9C-F54D-8CDC-8C321D40D2A7}" type="pres">
      <dgm:prSet presAssocID="{69D6072E-6AA1-9241-AED2-2BDCCA5FFF29}" presName="composite" presStyleCnt="0"/>
      <dgm:spPr/>
    </dgm:pt>
    <dgm:pt modelId="{D4BB6429-D35A-8A4A-98D3-EEDFB5E19BE7}" type="pres">
      <dgm:prSet presAssocID="{69D6072E-6AA1-9241-AED2-2BDCCA5FFF29}" presName="background" presStyleLbl="node0" presStyleIdx="0" presStyleCnt="1"/>
      <dgm:spPr/>
    </dgm:pt>
    <dgm:pt modelId="{7B5B5D5E-F07E-4D4A-B454-A782C0A7F15A}" type="pres">
      <dgm:prSet presAssocID="{69D6072E-6AA1-9241-AED2-2BDCCA5FFF29}" presName="text" presStyleLbl="fgAcc0" presStyleIdx="0" presStyleCnt="1">
        <dgm:presLayoutVars>
          <dgm:chPref val="3"/>
        </dgm:presLayoutVars>
      </dgm:prSet>
      <dgm:spPr/>
      <dgm:t>
        <a:bodyPr/>
        <a:lstStyle/>
        <a:p>
          <a:endParaRPr lang="en-US"/>
        </a:p>
      </dgm:t>
    </dgm:pt>
    <dgm:pt modelId="{DF3D9790-8B91-AC4E-88F0-6166651A1C8E}" type="pres">
      <dgm:prSet presAssocID="{69D6072E-6AA1-9241-AED2-2BDCCA5FFF29}" presName="hierChild2" presStyleCnt="0"/>
      <dgm:spPr/>
    </dgm:pt>
    <dgm:pt modelId="{049FED45-3645-6146-BEFD-8B8A4304E5ED}" type="pres">
      <dgm:prSet presAssocID="{5183259D-44AF-2744-A8AC-4F199E01A12C}" presName="Name10" presStyleLbl="parChTrans1D2" presStyleIdx="0" presStyleCnt="2"/>
      <dgm:spPr/>
      <dgm:t>
        <a:bodyPr/>
        <a:lstStyle/>
        <a:p>
          <a:endParaRPr lang="en-US"/>
        </a:p>
      </dgm:t>
    </dgm:pt>
    <dgm:pt modelId="{24B226A0-9123-9C48-AF8D-CB36854F5C29}" type="pres">
      <dgm:prSet presAssocID="{7AB07010-679A-754F-B38F-009428E44A3D}" presName="hierRoot2" presStyleCnt="0"/>
      <dgm:spPr/>
    </dgm:pt>
    <dgm:pt modelId="{2E41503B-F555-1144-BD55-26B506B406B6}" type="pres">
      <dgm:prSet presAssocID="{7AB07010-679A-754F-B38F-009428E44A3D}" presName="composite2" presStyleCnt="0"/>
      <dgm:spPr/>
    </dgm:pt>
    <dgm:pt modelId="{3FD7D4D8-1287-8C4B-9615-0E89B8A877E2}" type="pres">
      <dgm:prSet presAssocID="{7AB07010-679A-754F-B38F-009428E44A3D}" presName="background2" presStyleLbl="asst1" presStyleIdx="0" presStyleCnt="6"/>
      <dgm:spPr/>
    </dgm:pt>
    <dgm:pt modelId="{E12FA12D-BCDC-B84F-8338-E31FE9F7AA1B}" type="pres">
      <dgm:prSet presAssocID="{7AB07010-679A-754F-B38F-009428E44A3D}" presName="text2" presStyleLbl="fgAcc2" presStyleIdx="0" presStyleCnt="2">
        <dgm:presLayoutVars>
          <dgm:chPref val="3"/>
        </dgm:presLayoutVars>
      </dgm:prSet>
      <dgm:spPr/>
      <dgm:t>
        <a:bodyPr/>
        <a:lstStyle/>
        <a:p>
          <a:endParaRPr lang="en-US"/>
        </a:p>
      </dgm:t>
    </dgm:pt>
    <dgm:pt modelId="{9AC4CE2E-5EF5-9249-9EF5-16AE49B94BC8}" type="pres">
      <dgm:prSet presAssocID="{7AB07010-679A-754F-B38F-009428E44A3D}" presName="hierChild3" presStyleCnt="0"/>
      <dgm:spPr/>
    </dgm:pt>
    <dgm:pt modelId="{34C65CEF-DA72-1C42-A14E-D054E117F499}" type="pres">
      <dgm:prSet presAssocID="{7660E407-FB57-9B46-873C-7224CA7670F2}" presName="Name17" presStyleLbl="parChTrans1D3" presStyleIdx="0" presStyleCnt="2"/>
      <dgm:spPr/>
      <dgm:t>
        <a:bodyPr/>
        <a:lstStyle/>
        <a:p>
          <a:endParaRPr lang="en-US"/>
        </a:p>
      </dgm:t>
    </dgm:pt>
    <dgm:pt modelId="{841D47B6-DF7D-394F-9E04-1ABA54BA3EB9}" type="pres">
      <dgm:prSet presAssocID="{9489FD61-1EBC-9940-80C7-531FBF25DC94}" presName="hierRoot3" presStyleCnt="0"/>
      <dgm:spPr/>
    </dgm:pt>
    <dgm:pt modelId="{FFD5E6F9-C960-D04A-8D6F-7FFC576400AE}" type="pres">
      <dgm:prSet presAssocID="{9489FD61-1EBC-9940-80C7-531FBF25DC94}" presName="composite3" presStyleCnt="0"/>
      <dgm:spPr/>
    </dgm:pt>
    <dgm:pt modelId="{429CCB83-1E08-904F-BA6F-9EE4DAB7D4AB}" type="pres">
      <dgm:prSet presAssocID="{9489FD61-1EBC-9940-80C7-531FBF25DC94}" presName="background3" presStyleLbl="asst1" presStyleIdx="1" presStyleCnt="6"/>
      <dgm:spPr/>
    </dgm:pt>
    <dgm:pt modelId="{4934E52D-11D9-534A-B698-5DF8D6F385B3}" type="pres">
      <dgm:prSet presAssocID="{9489FD61-1EBC-9940-80C7-531FBF25DC94}" presName="text3" presStyleLbl="fgAcc3" presStyleIdx="0" presStyleCnt="2">
        <dgm:presLayoutVars>
          <dgm:chPref val="3"/>
        </dgm:presLayoutVars>
      </dgm:prSet>
      <dgm:spPr/>
      <dgm:t>
        <a:bodyPr/>
        <a:lstStyle/>
        <a:p>
          <a:endParaRPr lang="en-US"/>
        </a:p>
      </dgm:t>
    </dgm:pt>
    <dgm:pt modelId="{3BFA9175-5DE3-5F4E-9A6E-2DECB9F0F90D}" type="pres">
      <dgm:prSet presAssocID="{9489FD61-1EBC-9940-80C7-531FBF25DC94}" presName="hierChild4" presStyleCnt="0"/>
      <dgm:spPr/>
    </dgm:pt>
    <dgm:pt modelId="{6D6B770C-9770-1D4E-BEE8-CD509C2D64F8}" type="pres">
      <dgm:prSet presAssocID="{62B075B5-F9BD-4846-81A9-D5D8B7774F08}" presName="Name23" presStyleLbl="parChTrans1D4" presStyleIdx="0" presStyleCnt="8"/>
      <dgm:spPr/>
      <dgm:t>
        <a:bodyPr/>
        <a:lstStyle/>
        <a:p>
          <a:endParaRPr lang="en-US"/>
        </a:p>
      </dgm:t>
    </dgm:pt>
    <dgm:pt modelId="{D30450B7-F9AA-1947-A814-D23828DAAFE7}" type="pres">
      <dgm:prSet presAssocID="{AED00D5E-EC6C-2A40-806C-270C0AC48618}" presName="hierRoot4" presStyleCnt="0"/>
      <dgm:spPr/>
    </dgm:pt>
    <dgm:pt modelId="{B2F6B542-7133-494D-AA2D-C28674A1D259}" type="pres">
      <dgm:prSet presAssocID="{AED00D5E-EC6C-2A40-806C-270C0AC48618}" presName="composite4" presStyleCnt="0"/>
      <dgm:spPr/>
    </dgm:pt>
    <dgm:pt modelId="{5D33D56D-3338-5946-ACD9-B4F7795452E6}" type="pres">
      <dgm:prSet presAssocID="{AED00D5E-EC6C-2A40-806C-270C0AC48618}" presName="background4" presStyleLbl="asst1" presStyleIdx="2" presStyleCnt="6"/>
      <dgm:spPr/>
    </dgm:pt>
    <dgm:pt modelId="{192A0FBE-BF4E-6A43-8FBE-61865DE76ECA}" type="pres">
      <dgm:prSet presAssocID="{AED00D5E-EC6C-2A40-806C-270C0AC48618}" presName="text4" presStyleLbl="fgAcc4" presStyleIdx="0" presStyleCnt="8">
        <dgm:presLayoutVars>
          <dgm:chPref val="3"/>
        </dgm:presLayoutVars>
      </dgm:prSet>
      <dgm:spPr/>
      <dgm:t>
        <a:bodyPr/>
        <a:lstStyle/>
        <a:p>
          <a:endParaRPr lang="en-US"/>
        </a:p>
      </dgm:t>
    </dgm:pt>
    <dgm:pt modelId="{B804E380-9BEE-734A-9E77-295A8861727D}" type="pres">
      <dgm:prSet presAssocID="{AED00D5E-EC6C-2A40-806C-270C0AC48618}" presName="hierChild5" presStyleCnt="0"/>
      <dgm:spPr/>
    </dgm:pt>
    <dgm:pt modelId="{12A4F1C4-6D99-9944-A48C-5762B10D23BF}" type="pres">
      <dgm:prSet presAssocID="{CEEBB708-158F-A249-B84E-6C51346AC45E}" presName="Name23" presStyleLbl="parChTrans1D4" presStyleIdx="1" presStyleCnt="8"/>
      <dgm:spPr/>
      <dgm:t>
        <a:bodyPr/>
        <a:lstStyle/>
        <a:p>
          <a:endParaRPr lang="en-US"/>
        </a:p>
      </dgm:t>
    </dgm:pt>
    <dgm:pt modelId="{1EB7113D-5899-744C-BA56-B1B9E029D9FC}" type="pres">
      <dgm:prSet presAssocID="{B51B6796-2A90-2742-B09E-D5506E64E66C}" presName="hierRoot4" presStyleCnt="0"/>
      <dgm:spPr/>
    </dgm:pt>
    <dgm:pt modelId="{2DCACAD7-C27F-1D41-AFAF-3460B4925941}" type="pres">
      <dgm:prSet presAssocID="{B51B6796-2A90-2742-B09E-D5506E64E66C}" presName="composite4" presStyleCnt="0"/>
      <dgm:spPr/>
    </dgm:pt>
    <dgm:pt modelId="{3BFF2EDF-37D0-B648-AEA0-EF2A7F305B8F}" type="pres">
      <dgm:prSet presAssocID="{B51B6796-2A90-2742-B09E-D5506E64E66C}" presName="background4" presStyleLbl="asst1" presStyleIdx="3" presStyleCnt="6"/>
      <dgm:spPr/>
    </dgm:pt>
    <dgm:pt modelId="{0D9873FA-E8CB-5242-AA95-E4F81EE40523}" type="pres">
      <dgm:prSet presAssocID="{B51B6796-2A90-2742-B09E-D5506E64E66C}" presName="text4" presStyleLbl="fgAcc4" presStyleIdx="1" presStyleCnt="8">
        <dgm:presLayoutVars>
          <dgm:chPref val="3"/>
        </dgm:presLayoutVars>
      </dgm:prSet>
      <dgm:spPr/>
      <dgm:t>
        <a:bodyPr/>
        <a:lstStyle/>
        <a:p>
          <a:endParaRPr lang="en-US"/>
        </a:p>
      </dgm:t>
    </dgm:pt>
    <dgm:pt modelId="{574B3831-04E5-8A40-A542-279DC13CF02A}" type="pres">
      <dgm:prSet presAssocID="{B51B6796-2A90-2742-B09E-D5506E64E66C}" presName="hierChild5" presStyleCnt="0"/>
      <dgm:spPr/>
    </dgm:pt>
    <dgm:pt modelId="{5309DBDA-9CC2-214B-93BE-93B4F800E25A}" type="pres">
      <dgm:prSet presAssocID="{5574A33B-4097-954F-9A4F-2C2C65BDB5A1}" presName="Name23" presStyleLbl="parChTrans1D4" presStyleIdx="2" presStyleCnt="8"/>
      <dgm:spPr/>
      <dgm:t>
        <a:bodyPr/>
        <a:lstStyle/>
        <a:p>
          <a:endParaRPr lang="en-US"/>
        </a:p>
      </dgm:t>
    </dgm:pt>
    <dgm:pt modelId="{4148B253-BF9C-454B-AF6E-E97C9C26F61C}" type="pres">
      <dgm:prSet presAssocID="{5375EE62-3E99-9048-9D6A-5CC0F460A9DA}" presName="hierRoot4" presStyleCnt="0"/>
      <dgm:spPr/>
    </dgm:pt>
    <dgm:pt modelId="{3FC60229-02DF-2445-8411-EA37FFF3290E}" type="pres">
      <dgm:prSet presAssocID="{5375EE62-3E99-9048-9D6A-5CC0F460A9DA}" presName="composite4" presStyleCnt="0"/>
      <dgm:spPr/>
    </dgm:pt>
    <dgm:pt modelId="{C7D0496C-BD5C-A44D-9963-1C54806805EE}" type="pres">
      <dgm:prSet presAssocID="{5375EE62-3E99-9048-9D6A-5CC0F460A9DA}" presName="background4" presStyleLbl="asst1" presStyleIdx="4" presStyleCnt="6"/>
      <dgm:spPr/>
    </dgm:pt>
    <dgm:pt modelId="{9D31C08A-AAAB-CC4F-B9B0-A7CA0C40769F}" type="pres">
      <dgm:prSet presAssocID="{5375EE62-3E99-9048-9D6A-5CC0F460A9DA}" presName="text4" presStyleLbl="fgAcc4" presStyleIdx="2" presStyleCnt="8">
        <dgm:presLayoutVars>
          <dgm:chPref val="3"/>
        </dgm:presLayoutVars>
      </dgm:prSet>
      <dgm:spPr/>
      <dgm:t>
        <a:bodyPr/>
        <a:lstStyle/>
        <a:p>
          <a:endParaRPr lang="en-US"/>
        </a:p>
      </dgm:t>
    </dgm:pt>
    <dgm:pt modelId="{53D739EE-9DB2-3E45-BA78-6F789F39712F}" type="pres">
      <dgm:prSet presAssocID="{5375EE62-3E99-9048-9D6A-5CC0F460A9DA}" presName="hierChild5" presStyleCnt="0"/>
      <dgm:spPr/>
    </dgm:pt>
    <dgm:pt modelId="{E645DE41-9787-9E4C-97D0-8573DD5B1CAE}" type="pres">
      <dgm:prSet presAssocID="{7DCC7D31-502F-2B4F-9061-3AB14CECA080}" presName="Name23" presStyleLbl="parChTrans1D4" presStyleIdx="3" presStyleCnt="8"/>
      <dgm:spPr/>
      <dgm:t>
        <a:bodyPr/>
        <a:lstStyle/>
        <a:p>
          <a:endParaRPr lang="en-US"/>
        </a:p>
      </dgm:t>
    </dgm:pt>
    <dgm:pt modelId="{FF71AD99-86AC-3441-B736-ACD10E217208}" type="pres">
      <dgm:prSet presAssocID="{6F4B444E-B124-3446-AC07-376AC47ACBAF}" presName="hierRoot4" presStyleCnt="0"/>
      <dgm:spPr/>
    </dgm:pt>
    <dgm:pt modelId="{47BC0CE0-25FC-4A47-A1D3-4618E6E6ADDB}" type="pres">
      <dgm:prSet presAssocID="{6F4B444E-B124-3446-AC07-376AC47ACBAF}" presName="composite4" presStyleCnt="0"/>
      <dgm:spPr/>
    </dgm:pt>
    <dgm:pt modelId="{24C06A0D-1C05-3447-8DCF-2841438BEC07}" type="pres">
      <dgm:prSet presAssocID="{6F4B444E-B124-3446-AC07-376AC47ACBAF}" presName="background4" presStyleLbl="asst1" presStyleIdx="5" presStyleCnt="6"/>
      <dgm:spPr/>
    </dgm:pt>
    <dgm:pt modelId="{8FFFC66F-C966-504E-A8EA-646C63018AD3}" type="pres">
      <dgm:prSet presAssocID="{6F4B444E-B124-3446-AC07-376AC47ACBAF}" presName="text4" presStyleLbl="fgAcc4" presStyleIdx="3" presStyleCnt="8">
        <dgm:presLayoutVars>
          <dgm:chPref val="3"/>
        </dgm:presLayoutVars>
      </dgm:prSet>
      <dgm:spPr/>
      <dgm:t>
        <a:bodyPr/>
        <a:lstStyle/>
        <a:p>
          <a:endParaRPr lang="en-US"/>
        </a:p>
      </dgm:t>
    </dgm:pt>
    <dgm:pt modelId="{FC358FB3-D776-0345-9392-9CDB7AFAE962}" type="pres">
      <dgm:prSet presAssocID="{6F4B444E-B124-3446-AC07-376AC47ACBAF}" presName="hierChild5" presStyleCnt="0"/>
      <dgm:spPr/>
    </dgm:pt>
    <dgm:pt modelId="{1F5F3788-06A5-9D47-B500-3E4415324B2C}" type="pres">
      <dgm:prSet presAssocID="{44B66AEC-95D2-0348-BFF5-A29C5E5218E9}" presName="Name10" presStyleLbl="parChTrans1D2" presStyleIdx="1" presStyleCnt="2"/>
      <dgm:spPr/>
      <dgm:t>
        <a:bodyPr/>
        <a:lstStyle/>
        <a:p>
          <a:endParaRPr lang="en-US"/>
        </a:p>
      </dgm:t>
    </dgm:pt>
    <dgm:pt modelId="{D8C5A75F-26D3-634F-A2FD-46D552E26D92}" type="pres">
      <dgm:prSet presAssocID="{18B84C85-A078-FD4C-B1AB-0EEB661C3954}" presName="hierRoot2" presStyleCnt="0"/>
      <dgm:spPr/>
    </dgm:pt>
    <dgm:pt modelId="{BAE851D5-A77D-C74B-80F8-08EA4B5637BF}" type="pres">
      <dgm:prSet presAssocID="{18B84C85-A078-FD4C-B1AB-0EEB661C3954}" presName="composite2" presStyleCnt="0"/>
      <dgm:spPr/>
    </dgm:pt>
    <dgm:pt modelId="{FB93D2F4-C52D-6B45-8C5F-362C5EF6B0A4}" type="pres">
      <dgm:prSet presAssocID="{18B84C85-A078-FD4C-B1AB-0EEB661C3954}" presName="background2" presStyleLbl="node2" presStyleIdx="0" presStyleCnt="1"/>
      <dgm:spPr/>
    </dgm:pt>
    <dgm:pt modelId="{ED2A5114-5AD6-8E40-B8A3-A4511B764BE4}" type="pres">
      <dgm:prSet presAssocID="{18B84C85-A078-FD4C-B1AB-0EEB661C3954}" presName="text2" presStyleLbl="fgAcc2" presStyleIdx="1" presStyleCnt="2">
        <dgm:presLayoutVars>
          <dgm:chPref val="3"/>
        </dgm:presLayoutVars>
      </dgm:prSet>
      <dgm:spPr/>
      <dgm:t>
        <a:bodyPr/>
        <a:lstStyle/>
        <a:p>
          <a:endParaRPr lang="en-US"/>
        </a:p>
      </dgm:t>
    </dgm:pt>
    <dgm:pt modelId="{6275868B-A2DC-1E48-BF45-E26061DEC4CE}" type="pres">
      <dgm:prSet presAssocID="{18B84C85-A078-FD4C-B1AB-0EEB661C3954}" presName="hierChild3" presStyleCnt="0"/>
      <dgm:spPr/>
    </dgm:pt>
    <dgm:pt modelId="{D4D76612-E3FF-D441-ADEC-4FA442378EB0}" type="pres">
      <dgm:prSet presAssocID="{8F036283-5CDB-3B4F-8377-316473CAD639}" presName="Name17" presStyleLbl="parChTrans1D3" presStyleIdx="1" presStyleCnt="2"/>
      <dgm:spPr/>
      <dgm:t>
        <a:bodyPr/>
        <a:lstStyle/>
        <a:p>
          <a:endParaRPr lang="en-US"/>
        </a:p>
      </dgm:t>
    </dgm:pt>
    <dgm:pt modelId="{B505E7EC-559B-514B-8CE3-9A9978FCADBB}" type="pres">
      <dgm:prSet presAssocID="{44645396-4A59-584C-BA20-C4434ED4F7CC}" presName="hierRoot3" presStyleCnt="0"/>
      <dgm:spPr/>
    </dgm:pt>
    <dgm:pt modelId="{F6D3219F-1DAA-5B46-BA81-6BBD2AE2B1A7}" type="pres">
      <dgm:prSet presAssocID="{44645396-4A59-584C-BA20-C4434ED4F7CC}" presName="composite3" presStyleCnt="0"/>
      <dgm:spPr/>
    </dgm:pt>
    <dgm:pt modelId="{B45E08AD-431C-464C-BC7C-43B999A74528}" type="pres">
      <dgm:prSet presAssocID="{44645396-4A59-584C-BA20-C4434ED4F7CC}" presName="background3" presStyleLbl="node3" presStyleIdx="0" presStyleCnt="1"/>
      <dgm:spPr/>
    </dgm:pt>
    <dgm:pt modelId="{59369297-2529-5C4D-8D53-E4BF2ACEA33B}" type="pres">
      <dgm:prSet presAssocID="{44645396-4A59-584C-BA20-C4434ED4F7CC}" presName="text3" presStyleLbl="fgAcc3" presStyleIdx="1" presStyleCnt="2">
        <dgm:presLayoutVars>
          <dgm:chPref val="3"/>
        </dgm:presLayoutVars>
      </dgm:prSet>
      <dgm:spPr/>
      <dgm:t>
        <a:bodyPr/>
        <a:lstStyle/>
        <a:p>
          <a:endParaRPr lang="en-US"/>
        </a:p>
      </dgm:t>
    </dgm:pt>
    <dgm:pt modelId="{A05FAE7B-87D9-224B-853D-C354182E43AF}" type="pres">
      <dgm:prSet presAssocID="{44645396-4A59-584C-BA20-C4434ED4F7CC}" presName="hierChild4" presStyleCnt="0"/>
      <dgm:spPr/>
    </dgm:pt>
    <dgm:pt modelId="{13E0BA98-4AB1-C340-9C27-34856CCE929B}" type="pres">
      <dgm:prSet presAssocID="{3BD0908C-B9A6-6A47-9F22-A466A1A04D41}" presName="Name23" presStyleLbl="parChTrans1D4" presStyleIdx="4" presStyleCnt="8"/>
      <dgm:spPr/>
      <dgm:t>
        <a:bodyPr/>
        <a:lstStyle/>
        <a:p>
          <a:endParaRPr lang="en-US"/>
        </a:p>
      </dgm:t>
    </dgm:pt>
    <dgm:pt modelId="{7ED6175D-0033-9C43-AD16-CE5AEBA4A66C}" type="pres">
      <dgm:prSet presAssocID="{54D2656D-A371-2349-9834-4601AA05550C}" presName="hierRoot4" presStyleCnt="0"/>
      <dgm:spPr/>
    </dgm:pt>
    <dgm:pt modelId="{DC10AD35-191F-B04A-9453-0EBA5CD45850}" type="pres">
      <dgm:prSet presAssocID="{54D2656D-A371-2349-9834-4601AA05550C}" presName="composite4" presStyleCnt="0"/>
      <dgm:spPr/>
    </dgm:pt>
    <dgm:pt modelId="{47E2058C-55E5-E045-A54F-D5CC1C882354}" type="pres">
      <dgm:prSet presAssocID="{54D2656D-A371-2349-9834-4601AA05550C}" presName="background4" presStyleLbl="node4" presStyleIdx="0" presStyleCnt="4"/>
      <dgm:spPr/>
    </dgm:pt>
    <dgm:pt modelId="{E53C7E09-22F8-354A-8876-880C2ED531FC}" type="pres">
      <dgm:prSet presAssocID="{54D2656D-A371-2349-9834-4601AA05550C}" presName="text4" presStyleLbl="fgAcc4" presStyleIdx="4" presStyleCnt="8">
        <dgm:presLayoutVars>
          <dgm:chPref val="3"/>
        </dgm:presLayoutVars>
      </dgm:prSet>
      <dgm:spPr/>
      <dgm:t>
        <a:bodyPr/>
        <a:lstStyle/>
        <a:p>
          <a:endParaRPr lang="en-US"/>
        </a:p>
      </dgm:t>
    </dgm:pt>
    <dgm:pt modelId="{0EF0249B-B8AE-3B43-930D-93133283A674}" type="pres">
      <dgm:prSet presAssocID="{54D2656D-A371-2349-9834-4601AA05550C}" presName="hierChild5" presStyleCnt="0"/>
      <dgm:spPr/>
    </dgm:pt>
    <dgm:pt modelId="{20DE2045-E0F9-B042-A61E-FF4C2284D512}" type="pres">
      <dgm:prSet presAssocID="{9A7E724B-1F71-6245-8067-2A286DD1D15E}" presName="Name23" presStyleLbl="parChTrans1D4" presStyleIdx="5" presStyleCnt="8"/>
      <dgm:spPr/>
      <dgm:t>
        <a:bodyPr/>
        <a:lstStyle/>
        <a:p>
          <a:endParaRPr lang="en-US"/>
        </a:p>
      </dgm:t>
    </dgm:pt>
    <dgm:pt modelId="{7E3D942F-497A-1E41-9FB5-1BEB37768E01}" type="pres">
      <dgm:prSet presAssocID="{D95CE276-183D-B848-87DA-A0788AFF43CF}" presName="hierRoot4" presStyleCnt="0"/>
      <dgm:spPr/>
    </dgm:pt>
    <dgm:pt modelId="{08342861-19E8-F44C-BE9F-3F0A76686A7F}" type="pres">
      <dgm:prSet presAssocID="{D95CE276-183D-B848-87DA-A0788AFF43CF}" presName="composite4" presStyleCnt="0"/>
      <dgm:spPr/>
    </dgm:pt>
    <dgm:pt modelId="{BE4D1A27-448C-4143-A721-774B990BF58B}" type="pres">
      <dgm:prSet presAssocID="{D95CE276-183D-B848-87DA-A0788AFF43CF}" presName="background4" presStyleLbl="node4" presStyleIdx="1" presStyleCnt="4"/>
      <dgm:spPr/>
    </dgm:pt>
    <dgm:pt modelId="{2DB66419-567C-734F-9DAF-AEBF15EA9B91}" type="pres">
      <dgm:prSet presAssocID="{D95CE276-183D-B848-87DA-A0788AFF43CF}" presName="text4" presStyleLbl="fgAcc4" presStyleIdx="5" presStyleCnt="8">
        <dgm:presLayoutVars>
          <dgm:chPref val="3"/>
        </dgm:presLayoutVars>
      </dgm:prSet>
      <dgm:spPr/>
      <dgm:t>
        <a:bodyPr/>
        <a:lstStyle/>
        <a:p>
          <a:endParaRPr lang="en-US"/>
        </a:p>
      </dgm:t>
    </dgm:pt>
    <dgm:pt modelId="{AD60B8BB-CA29-544F-B8F1-689DD71DD836}" type="pres">
      <dgm:prSet presAssocID="{D95CE276-183D-B848-87DA-A0788AFF43CF}" presName="hierChild5" presStyleCnt="0"/>
      <dgm:spPr/>
    </dgm:pt>
    <dgm:pt modelId="{76D7E6A4-790C-8F49-A1D1-C69505F73AFD}" type="pres">
      <dgm:prSet presAssocID="{0A26ED8A-E04A-B44E-AE54-45E38E0C2C82}" presName="Name23" presStyleLbl="parChTrans1D4" presStyleIdx="6" presStyleCnt="8"/>
      <dgm:spPr/>
      <dgm:t>
        <a:bodyPr/>
        <a:lstStyle/>
        <a:p>
          <a:endParaRPr lang="en-US"/>
        </a:p>
      </dgm:t>
    </dgm:pt>
    <dgm:pt modelId="{412DD658-24C9-0E49-89C4-78E2D4A9AF60}" type="pres">
      <dgm:prSet presAssocID="{AFB80EC0-AF65-DE47-A1E4-42E4ABE07633}" presName="hierRoot4" presStyleCnt="0"/>
      <dgm:spPr/>
    </dgm:pt>
    <dgm:pt modelId="{831E1412-ABB8-E74E-95A6-54B9AAC58E16}" type="pres">
      <dgm:prSet presAssocID="{AFB80EC0-AF65-DE47-A1E4-42E4ABE07633}" presName="composite4" presStyleCnt="0"/>
      <dgm:spPr/>
    </dgm:pt>
    <dgm:pt modelId="{F6031A61-42A3-B54D-87AC-3B09CE5A43A9}" type="pres">
      <dgm:prSet presAssocID="{AFB80EC0-AF65-DE47-A1E4-42E4ABE07633}" presName="background4" presStyleLbl="node4" presStyleIdx="2" presStyleCnt="4"/>
      <dgm:spPr/>
    </dgm:pt>
    <dgm:pt modelId="{DE5D9BF0-9C25-2546-B88C-330747F6B78C}" type="pres">
      <dgm:prSet presAssocID="{AFB80EC0-AF65-DE47-A1E4-42E4ABE07633}" presName="text4" presStyleLbl="fgAcc4" presStyleIdx="6" presStyleCnt="8">
        <dgm:presLayoutVars>
          <dgm:chPref val="3"/>
        </dgm:presLayoutVars>
      </dgm:prSet>
      <dgm:spPr/>
      <dgm:t>
        <a:bodyPr/>
        <a:lstStyle/>
        <a:p>
          <a:endParaRPr lang="en-US"/>
        </a:p>
      </dgm:t>
    </dgm:pt>
    <dgm:pt modelId="{D6AFF809-F77F-DC41-8955-9F8A0B7548F6}" type="pres">
      <dgm:prSet presAssocID="{AFB80EC0-AF65-DE47-A1E4-42E4ABE07633}" presName="hierChild5" presStyleCnt="0"/>
      <dgm:spPr/>
    </dgm:pt>
    <dgm:pt modelId="{B00CDB0C-15EE-1D43-98BB-0274C7F86026}" type="pres">
      <dgm:prSet presAssocID="{CB536D2F-0823-314C-8349-DA00128EA398}" presName="Name23" presStyleLbl="parChTrans1D4" presStyleIdx="7" presStyleCnt="8"/>
      <dgm:spPr/>
      <dgm:t>
        <a:bodyPr/>
        <a:lstStyle/>
        <a:p>
          <a:endParaRPr lang="en-US"/>
        </a:p>
      </dgm:t>
    </dgm:pt>
    <dgm:pt modelId="{8066B13B-9F7F-604E-8A4E-EB7ACA7ED5F1}" type="pres">
      <dgm:prSet presAssocID="{1E0E1388-6AED-ED43-99F1-141265340BD8}" presName="hierRoot4" presStyleCnt="0"/>
      <dgm:spPr/>
    </dgm:pt>
    <dgm:pt modelId="{BD5CF98F-E791-0645-8BB1-0B876A7864D9}" type="pres">
      <dgm:prSet presAssocID="{1E0E1388-6AED-ED43-99F1-141265340BD8}" presName="composite4" presStyleCnt="0"/>
      <dgm:spPr/>
    </dgm:pt>
    <dgm:pt modelId="{1825F16B-3B02-034A-936C-3A0440107173}" type="pres">
      <dgm:prSet presAssocID="{1E0E1388-6AED-ED43-99F1-141265340BD8}" presName="background4" presStyleLbl="node4" presStyleIdx="3" presStyleCnt="4"/>
      <dgm:spPr/>
    </dgm:pt>
    <dgm:pt modelId="{A190A16D-619E-B242-8745-ED7E677FE043}" type="pres">
      <dgm:prSet presAssocID="{1E0E1388-6AED-ED43-99F1-141265340BD8}" presName="text4" presStyleLbl="fgAcc4" presStyleIdx="7" presStyleCnt="8">
        <dgm:presLayoutVars>
          <dgm:chPref val="3"/>
        </dgm:presLayoutVars>
      </dgm:prSet>
      <dgm:spPr/>
      <dgm:t>
        <a:bodyPr/>
        <a:lstStyle/>
        <a:p>
          <a:endParaRPr lang="en-US"/>
        </a:p>
      </dgm:t>
    </dgm:pt>
    <dgm:pt modelId="{DB473F4F-E394-5042-BE39-3886ABB3C4D5}" type="pres">
      <dgm:prSet presAssocID="{1E0E1388-6AED-ED43-99F1-141265340BD8}" presName="hierChild5" presStyleCnt="0"/>
      <dgm:spPr/>
    </dgm:pt>
  </dgm:ptLst>
  <dgm:cxnLst>
    <dgm:cxn modelId="{D13A5A95-CC33-D644-BA5C-2A25BAE5D7C0}" type="presOf" srcId="{8F036283-5CDB-3B4F-8377-316473CAD639}" destId="{D4D76612-E3FF-D441-ADEC-4FA442378EB0}" srcOrd="0" destOrd="0" presId="urn:microsoft.com/office/officeart/2005/8/layout/hierarchy1"/>
    <dgm:cxn modelId="{45EA30FB-D1B2-E843-A920-FBEE8C5E48D3}" type="presOf" srcId="{D95CE276-183D-B848-87DA-A0788AFF43CF}" destId="{2DB66419-567C-734F-9DAF-AEBF15EA9B91}" srcOrd="0" destOrd="0" presId="urn:microsoft.com/office/officeart/2005/8/layout/hierarchy1"/>
    <dgm:cxn modelId="{4F87075C-5C32-3F40-8E95-E61AFFF9B42C}" srcId="{69D6072E-6AA1-9241-AED2-2BDCCA5FFF29}" destId="{18B84C85-A078-FD4C-B1AB-0EEB661C3954}" srcOrd="1" destOrd="0" parTransId="{44B66AEC-95D2-0348-BFF5-A29C5E5218E9}" sibTransId="{93A423AB-608A-D94C-A63A-0A05E34A66FD}"/>
    <dgm:cxn modelId="{A37C2801-710A-074E-A327-173B941C47FA}" srcId="{D95CE276-183D-B848-87DA-A0788AFF43CF}" destId="{AFB80EC0-AF65-DE47-A1E4-42E4ABE07633}" srcOrd="0" destOrd="0" parTransId="{0A26ED8A-E04A-B44E-AE54-45E38E0C2C82}" sibTransId="{60F7ED40-3146-AC42-A39D-A3A9295AC37A}"/>
    <dgm:cxn modelId="{0117619B-C17C-9A45-8264-35EF44E8A38A}" type="presOf" srcId="{7AB07010-679A-754F-B38F-009428E44A3D}" destId="{E12FA12D-BCDC-B84F-8338-E31FE9F7AA1B}" srcOrd="0" destOrd="0" presId="urn:microsoft.com/office/officeart/2005/8/layout/hierarchy1"/>
    <dgm:cxn modelId="{953C12F8-5EE7-2D49-BE7E-3E3F43ED3732}" type="presOf" srcId="{62B075B5-F9BD-4846-81A9-D5D8B7774F08}" destId="{6D6B770C-9770-1D4E-BEE8-CD509C2D64F8}" srcOrd="0" destOrd="0" presId="urn:microsoft.com/office/officeart/2005/8/layout/hierarchy1"/>
    <dgm:cxn modelId="{9465545F-E8BF-C54A-8413-D17DCF1C4DB2}" type="presOf" srcId="{1E0E1388-6AED-ED43-99F1-141265340BD8}" destId="{A190A16D-619E-B242-8745-ED7E677FE043}" srcOrd="0" destOrd="0" presId="urn:microsoft.com/office/officeart/2005/8/layout/hierarchy1"/>
    <dgm:cxn modelId="{B08FC7B8-C11C-FD44-BD25-35F57849A562}" type="presOf" srcId="{54D2656D-A371-2349-9834-4601AA05550C}" destId="{E53C7E09-22F8-354A-8876-880C2ED531FC}" srcOrd="0" destOrd="0" presId="urn:microsoft.com/office/officeart/2005/8/layout/hierarchy1"/>
    <dgm:cxn modelId="{8E327C87-A3D8-3644-A7B6-5D52CCC78B5C}" srcId="{B51B6796-2A90-2742-B09E-D5506E64E66C}" destId="{5375EE62-3E99-9048-9D6A-5CC0F460A9DA}" srcOrd="0" destOrd="0" parTransId="{5574A33B-4097-954F-9A4F-2C2C65BDB5A1}" sibTransId="{F86CC429-0192-1B4A-A484-51F56BB9E43B}"/>
    <dgm:cxn modelId="{3D0EEDDD-7460-AC4D-8B54-748DCA1CEA5D}" type="presOf" srcId="{44B66AEC-95D2-0348-BFF5-A29C5E5218E9}" destId="{1F5F3788-06A5-9D47-B500-3E4415324B2C}" srcOrd="0" destOrd="0" presId="urn:microsoft.com/office/officeart/2005/8/layout/hierarchy1"/>
    <dgm:cxn modelId="{2DCAD6BA-1A15-6B4D-A804-AC7AE0A11EC9}" type="presOf" srcId="{183B8ACF-078C-0A46-A4E7-DBDCBA924DFC}" destId="{F3AD5EE1-83EE-6C45-924A-AA1F3AE7744C}" srcOrd="0" destOrd="0" presId="urn:microsoft.com/office/officeart/2005/8/layout/hierarchy1"/>
    <dgm:cxn modelId="{7B9C9C6C-A9B0-5A40-9E23-C3C6CAE6223B}" type="presOf" srcId="{5375EE62-3E99-9048-9D6A-5CC0F460A9DA}" destId="{9D31C08A-AAAB-CC4F-B9B0-A7CA0C40769F}" srcOrd="0" destOrd="0" presId="urn:microsoft.com/office/officeart/2005/8/layout/hierarchy1"/>
    <dgm:cxn modelId="{5BE91219-634F-9A47-8FF0-C322FEC50E6D}" type="presOf" srcId="{3BD0908C-B9A6-6A47-9F22-A466A1A04D41}" destId="{13E0BA98-4AB1-C340-9C27-34856CCE929B}" srcOrd="0" destOrd="0" presId="urn:microsoft.com/office/officeart/2005/8/layout/hierarchy1"/>
    <dgm:cxn modelId="{AB3E27F6-9ECF-F645-AE72-721426514FE7}" srcId="{44645396-4A59-584C-BA20-C4434ED4F7CC}" destId="{54D2656D-A371-2349-9834-4601AA05550C}" srcOrd="0" destOrd="0" parTransId="{3BD0908C-B9A6-6A47-9F22-A466A1A04D41}" sibTransId="{E9D3E10E-CCDA-F142-8EAF-C84B96E8DED4}"/>
    <dgm:cxn modelId="{462D750E-049F-0C4A-A460-7304566E3850}" srcId="{5375EE62-3E99-9048-9D6A-5CC0F460A9DA}" destId="{6F4B444E-B124-3446-AC07-376AC47ACBAF}" srcOrd="0" destOrd="0" parTransId="{7DCC7D31-502F-2B4F-9061-3AB14CECA080}" sibTransId="{331B93E5-E5EF-274B-8C3D-7728A52194BD}"/>
    <dgm:cxn modelId="{AB59CD86-C0ED-1540-9192-A25BAB4EB4B9}" type="presOf" srcId="{18B84C85-A078-FD4C-B1AB-0EEB661C3954}" destId="{ED2A5114-5AD6-8E40-B8A3-A4511B764BE4}" srcOrd="0" destOrd="0" presId="urn:microsoft.com/office/officeart/2005/8/layout/hierarchy1"/>
    <dgm:cxn modelId="{24F9BE97-0435-5E4A-92A9-96F5DE03771F}" srcId="{7AB07010-679A-754F-B38F-009428E44A3D}" destId="{9489FD61-1EBC-9940-80C7-531FBF25DC94}" srcOrd="0" destOrd="0" parTransId="{7660E407-FB57-9B46-873C-7224CA7670F2}" sibTransId="{2176C1D2-D427-D24A-AF9B-C9F97CE3BDD1}"/>
    <dgm:cxn modelId="{877D2CE7-B2AD-DF49-9952-8CCD3D5F791A}" srcId="{183B8ACF-078C-0A46-A4E7-DBDCBA924DFC}" destId="{69D6072E-6AA1-9241-AED2-2BDCCA5FFF29}" srcOrd="0" destOrd="0" parTransId="{2D3A7185-09F3-E840-B779-7A375EE25ADC}" sibTransId="{A79AA4F6-EEFD-1748-9E31-0211E8CE2EAD}"/>
    <dgm:cxn modelId="{E91B56CA-8818-C044-89F8-ECD6FA89CF69}" type="presOf" srcId="{B51B6796-2A90-2742-B09E-D5506E64E66C}" destId="{0D9873FA-E8CB-5242-AA95-E4F81EE40523}" srcOrd="0" destOrd="0" presId="urn:microsoft.com/office/officeart/2005/8/layout/hierarchy1"/>
    <dgm:cxn modelId="{6DD19D02-9F70-6941-8200-EE72BAEB394E}" type="presOf" srcId="{AFB80EC0-AF65-DE47-A1E4-42E4ABE07633}" destId="{DE5D9BF0-9C25-2546-B88C-330747F6B78C}" srcOrd="0" destOrd="0" presId="urn:microsoft.com/office/officeart/2005/8/layout/hierarchy1"/>
    <dgm:cxn modelId="{012E45ED-BBA5-1B42-A1F2-F828B9D529EF}" type="presOf" srcId="{0A26ED8A-E04A-B44E-AE54-45E38E0C2C82}" destId="{76D7E6A4-790C-8F49-A1D1-C69505F73AFD}" srcOrd="0" destOrd="0" presId="urn:microsoft.com/office/officeart/2005/8/layout/hierarchy1"/>
    <dgm:cxn modelId="{A2FEB055-B544-A447-AA24-18E0B9DBAB12}" type="presOf" srcId="{5183259D-44AF-2744-A8AC-4F199E01A12C}" destId="{049FED45-3645-6146-BEFD-8B8A4304E5ED}" srcOrd="0" destOrd="0" presId="urn:microsoft.com/office/officeart/2005/8/layout/hierarchy1"/>
    <dgm:cxn modelId="{B2911131-73AC-2545-9C60-D0760B0A1392}" type="presOf" srcId="{6F4B444E-B124-3446-AC07-376AC47ACBAF}" destId="{8FFFC66F-C966-504E-A8EA-646C63018AD3}" srcOrd="0" destOrd="0" presId="urn:microsoft.com/office/officeart/2005/8/layout/hierarchy1"/>
    <dgm:cxn modelId="{60F27E2E-015C-D844-B4EA-BA0194BA5893}" type="presOf" srcId="{CB536D2F-0823-314C-8349-DA00128EA398}" destId="{B00CDB0C-15EE-1D43-98BB-0274C7F86026}" srcOrd="0" destOrd="0" presId="urn:microsoft.com/office/officeart/2005/8/layout/hierarchy1"/>
    <dgm:cxn modelId="{95CAA7F5-7EF5-7144-889F-4DEC143C7C91}" srcId="{AED00D5E-EC6C-2A40-806C-270C0AC48618}" destId="{B51B6796-2A90-2742-B09E-D5506E64E66C}" srcOrd="0" destOrd="0" parTransId="{CEEBB708-158F-A249-B84E-6C51346AC45E}" sibTransId="{E45AC6EC-73B2-1F4D-93A1-4816CCC0649A}"/>
    <dgm:cxn modelId="{29808F4B-3D7D-EE4C-B3B9-E36FC618C188}" srcId="{9489FD61-1EBC-9940-80C7-531FBF25DC94}" destId="{AED00D5E-EC6C-2A40-806C-270C0AC48618}" srcOrd="0" destOrd="0" parTransId="{62B075B5-F9BD-4846-81A9-D5D8B7774F08}" sibTransId="{46D0AD3B-C489-FA44-9581-5F795716F478}"/>
    <dgm:cxn modelId="{7F93562D-E86B-8F47-87C2-0476E494F8EF}" type="presOf" srcId="{CEEBB708-158F-A249-B84E-6C51346AC45E}" destId="{12A4F1C4-6D99-9944-A48C-5762B10D23BF}" srcOrd="0" destOrd="0" presId="urn:microsoft.com/office/officeart/2005/8/layout/hierarchy1"/>
    <dgm:cxn modelId="{93A32CE3-866C-1A43-B654-9DE82EC4241F}" srcId="{18B84C85-A078-FD4C-B1AB-0EEB661C3954}" destId="{44645396-4A59-584C-BA20-C4434ED4F7CC}" srcOrd="0" destOrd="0" parTransId="{8F036283-5CDB-3B4F-8377-316473CAD639}" sibTransId="{83B67478-72F4-2A4E-8637-373D7AAD7D1E}"/>
    <dgm:cxn modelId="{04B1D3B5-6C7A-AC49-BA35-79E842EA531F}" type="presOf" srcId="{69D6072E-6AA1-9241-AED2-2BDCCA5FFF29}" destId="{7B5B5D5E-F07E-4D4A-B454-A782C0A7F15A}" srcOrd="0" destOrd="0" presId="urn:microsoft.com/office/officeart/2005/8/layout/hierarchy1"/>
    <dgm:cxn modelId="{23DFBB19-4249-7441-90C6-62BD4E6C25E5}" type="presOf" srcId="{9A7E724B-1F71-6245-8067-2A286DD1D15E}" destId="{20DE2045-E0F9-B042-A61E-FF4C2284D512}" srcOrd="0" destOrd="0" presId="urn:microsoft.com/office/officeart/2005/8/layout/hierarchy1"/>
    <dgm:cxn modelId="{A14B7136-0C6B-9948-93D2-B2D0EF5A2289}" srcId="{54D2656D-A371-2349-9834-4601AA05550C}" destId="{D95CE276-183D-B848-87DA-A0788AFF43CF}" srcOrd="0" destOrd="0" parTransId="{9A7E724B-1F71-6245-8067-2A286DD1D15E}" sibTransId="{8225459A-7AD4-3B49-992D-44F2DB8FE6C0}"/>
    <dgm:cxn modelId="{E8CA7A68-51F0-3D4F-8BF4-6A5748C4153F}" type="presOf" srcId="{5574A33B-4097-954F-9A4F-2C2C65BDB5A1}" destId="{5309DBDA-9CC2-214B-93BE-93B4F800E25A}" srcOrd="0" destOrd="0" presId="urn:microsoft.com/office/officeart/2005/8/layout/hierarchy1"/>
    <dgm:cxn modelId="{3909BC72-233B-5A41-908A-BCDA65AC769F}" type="presOf" srcId="{7DCC7D31-502F-2B4F-9061-3AB14CECA080}" destId="{E645DE41-9787-9E4C-97D0-8573DD5B1CAE}" srcOrd="0" destOrd="0" presId="urn:microsoft.com/office/officeart/2005/8/layout/hierarchy1"/>
    <dgm:cxn modelId="{09F1BCDF-3D0C-854A-A85A-871C8CDFEA72}" type="presOf" srcId="{7660E407-FB57-9B46-873C-7224CA7670F2}" destId="{34C65CEF-DA72-1C42-A14E-D054E117F499}" srcOrd="0" destOrd="0" presId="urn:microsoft.com/office/officeart/2005/8/layout/hierarchy1"/>
    <dgm:cxn modelId="{FE8228AB-AEA0-6743-82FF-C3CAEB836599}" type="presOf" srcId="{44645396-4A59-584C-BA20-C4434ED4F7CC}" destId="{59369297-2529-5C4D-8D53-E4BF2ACEA33B}" srcOrd="0" destOrd="0" presId="urn:microsoft.com/office/officeart/2005/8/layout/hierarchy1"/>
    <dgm:cxn modelId="{84E1C4A5-BA8D-094E-99EF-757D16F7D5FE}" type="presOf" srcId="{9489FD61-1EBC-9940-80C7-531FBF25DC94}" destId="{4934E52D-11D9-534A-B698-5DF8D6F385B3}" srcOrd="0" destOrd="0" presId="urn:microsoft.com/office/officeart/2005/8/layout/hierarchy1"/>
    <dgm:cxn modelId="{FB39AEAC-F8DF-6B40-BC7D-2DBB6FDF070C}" srcId="{69D6072E-6AA1-9241-AED2-2BDCCA5FFF29}" destId="{7AB07010-679A-754F-B38F-009428E44A3D}" srcOrd="0" destOrd="0" parTransId="{5183259D-44AF-2744-A8AC-4F199E01A12C}" sibTransId="{43FD9B51-971C-2941-B197-5BF43CFEBDB5}"/>
    <dgm:cxn modelId="{F775E437-4C0D-814F-8ABE-E5DF7BF56174}" srcId="{AFB80EC0-AF65-DE47-A1E4-42E4ABE07633}" destId="{1E0E1388-6AED-ED43-99F1-141265340BD8}" srcOrd="0" destOrd="0" parTransId="{CB536D2F-0823-314C-8349-DA00128EA398}" sibTransId="{20D7ED3E-F5FE-2D4B-A6E5-9B95F9876CB4}"/>
    <dgm:cxn modelId="{2AA9C406-C92F-EE42-AF50-B550D0B80BE7}" type="presOf" srcId="{AED00D5E-EC6C-2A40-806C-270C0AC48618}" destId="{192A0FBE-BF4E-6A43-8FBE-61865DE76ECA}" srcOrd="0" destOrd="0" presId="urn:microsoft.com/office/officeart/2005/8/layout/hierarchy1"/>
    <dgm:cxn modelId="{C7A277A6-116F-AC42-B0E4-D67EB9ECAD75}" type="presParOf" srcId="{F3AD5EE1-83EE-6C45-924A-AA1F3AE7744C}" destId="{C9719EA4-00A6-814B-AB8D-4B625D0ACA07}" srcOrd="0" destOrd="0" presId="urn:microsoft.com/office/officeart/2005/8/layout/hierarchy1"/>
    <dgm:cxn modelId="{741AC8E0-DEB8-E147-B43D-1735D70BB7D7}" type="presParOf" srcId="{C9719EA4-00A6-814B-AB8D-4B625D0ACA07}" destId="{E97577F7-AF9C-F54D-8CDC-8C321D40D2A7}" srcOrd="0" destOrd="0" presId="urn:microsoft.com/office/officeart/2005/8/layout/hierarchy1"/>
    <dgm:cxn modelId="{7F0BB287-D7AC-D74B-8C7B-C4C5AC9E641D}" type="presParOf" srcId="{E97577F7-AF9C-F54D-8CDC-8C321D40D2A7}" destId="{D4BB6429-D35A-8A4A-98D3-EEDFB5E19BE7}" srcOrd="0" destOrd="0" presId="urn:microsoft.com/office/officeart/2005/8/layout/hierarchy1"/>
    <dgm:cxn modelId="{A2F874CF-CF84-7842-A8C4-D060C517DE41}" type="presParOf" srcId="{E97577F7-AF9C-F54D-8CDC-8C321D40D2A7}" destId="{7B5B5D5E-F07E-4D4A-B454-A782C0A7F15A}" srcOrd="1" destOrd="0" presId="urn:microsoft.com/office/officeart/2005/8/layout/hierarchy1"/>
    <dgm:cxn modelId="{CBAA3871-9151-FB4C-9877-1D92845105A6}" type="presParOf" srcId="{C9719EA4-00A6-814B-AB8D-4B625D0ACA07}" destId="{DF3D9790-8B91-AC4E-88F0-6166651A1C8E}" srcOrd="1" destOrd="0" presId="urn:microsoft.com/office/officeart/2005/8/layout/hierarchy1"/>
    <dgm:cxn modelId="{E2CEA5B5-7E91-4745-A8DA-961A5D263F1D}" type="presParOf" srcId="{DF3D9790-8B91-AC4E-88F0-6166651A1C8E}" destId="{049FED45-3645-6146-BEFD-8B8A4304E5ED}" srcOrd="0" destOrd="0" presId="urn:microsoft.com/office/officeart/2005/8/layout/hierarchy1"/>
    <dgm:cxn modelId="{C7EB7705-7E90-6B43-BC77-40E5B9FB030F}" type="presParOf" srcId="{DF3D9790-8B91-AC4E-88F0-6166651A1C8E}" destId="{24B226A0-9123-9C48-AF8D-CB36854F5C29}" srcOrd="1" destOrd="0" presId="urn:microsoft.com/office/officeart/2005/8/layout/hierarchy1"/>
    <dgm:cxn modelId="{E2043BB4-3219-214F-ABC5-422D5134AEF9}" type="presParOf" srcId="{24B226A0-9123-9C48-AF8D-CB36854F5C29}" destId="{2E41503B-F555-1144-BD55-26B506B406B6}" srcOrd="0" destOrd="0" presId="urn:microsoft.com/office/officeart/2005/8/layout/hierarchy1"/>
    <dgm:cxn modelId="{CCF757D1-E353-F14D-8F75-CD1307E64740}" type="presParOf" srcId="{2E41503B-F555-1144-BD55-26B506B406B6}" destId="{3FD7D4D8-1287-8C4B-9615-0E89B8A877E2}" srcOrd="0" destOrd="0" presId="urn:microsoft.com/office/officeart/2005/8/layout/hierarchy1"/>
    <dgm:cxn modelId="{31737FD8-EE12-7B42-9F19-6704D6808F66}" type="presParOf" srcId="{2E41503B-F555-1144-BD55-26B506B406B6}" destId="{E12FA12D-BCDC-B84F-8338-E31FE9F7AA1B}" srcOrd="1" destOrd="0" presId="urn:microsoft.com/office/officeart/2005/8/layout/hierarchy1"/>
    <dgm:cxn modelId="{4C2579C0-704E-234A-8A0A-847ACECED710}" type="presParOf" srcId="{24B226A0-9123-9C48-AF8D-CB36854F5C29}" destId="{9AC4CE2E-5EF5-9249-9EF5-16AE49B94BC8}" srcOrd="1" destOrd="0" presId="urn:microsoft.com/office/officeart/2005/8/layout/hierarchy1"/>
    <dgm:cxn modelId="{B51A9F48-573B-CB40-909A-A63EF7251D4B}" type="presParOf" srcId="{9AC4CE2E-5EF5-9249-9EF5-16AE49B94BC8}" destId="{34C65CEF-DA72-1C42-A14E-D054E117F499}" srcOrd="0" destOrd="0" presId="urn:microsoft.com/office/officeart/2005/8/layout/hierarchy1"/>
    <dgm:cxn modelId="{DB320C73-AE7B-D346-ACF5-E50A4ED15A33}" type="presParOf" srcId="{9AC4CE2E-5EF5-9249-9EF5-16AE49B94BC8}" destId="{841D47B6-DF7D-394F-9E04-1ABA54BA3EB9}" srcOrd="1" destOrd="0" presId="urn:microsoft.com/office/officeart/2005/8/layout/hierarchy1"/>
    <dgm:cxn modelId="{41C8649A-AA7B-1742-BEF6-E61479ECF2D5}" type="presParOf" srcId="{841D47B6-DF7D-394F-9E04-1ABA54BA3EB9}" destId="{FFD5E6F9-C960-D04A-8D6F-7FFC576400AE}" srcOrd="0" destOrd="0" presId="urn:microsoft.com/office/officeart/2005/8/layout/hierarchy1"/>
    <dgm:cxn modelId="{4A96B865-939E-CD46-ABB8-C6030FA490BD}" type="presParOf" srcId="{FFD5E6F9-C960-D04A-8D6F-7FFC576400AE}" destId="{429CCB83-1E08-904F-BA6F-9EE4DAB7D4AB}" srcOrd="0" destOrd="0" presId="urn:microsoft.com/office/officeart/2005/8/layout/hierarchy1"/>
    <dgm:cxn modelId="{0162D546-5FDE-554D-A8E2-6B82BA6CD1A6}" type="presParOf" srcId="{FFD5E6F9-C960-D04A-8D6F-7FFC576400AE}" destId="{4934E52D-11D9-534A-B698-5DF8D6F385B3}" srcOrd="1" destOrd="0" presId="urn:microsoft.com/office/officeart/2005/8/layout/hierarchy1"/>
    <dgm:cxn modelId="{0BE81760-08CD-1241-9DF4-3B3AD2DB916B}" type="presParOf" srcId="{841D47B6-DF7D-394F-9E04-1ABA54BA3EB9}" destId="{3BFA9175-5DE3-5F4E-9A6E-2DECB9F0F90D}" srcOrd="1" destOrd="0" presId="urn:microsoft.com/office/officeart/2005/8/layout/hierarchy1"/>
    <dgm:cxn modelId="{1449CA5E-75FA-B14D-8DA9-706EB8162583}" type="presParOf" srcId="{3BFA9175-5DE3-5F4E-9A6E-2DECB9F0F90D}" destId="{6D6B770C-9770-1D4E-BEE8-CD509C2D64F8}" srcOrd="0" destOrd="0" presId="urn:microsoft.com/office/officeart/2005/8/layout/hierarchy1"/>
    <dgm:cxn modelId="{09D3997A-EE07-F240-ACD9-AEC110CB9BB3}" type="presParOf" srcId="{3BFA9175-5DE3-5F4E-9A6E-2DECB9F0F90D}" destId="{D30450B7-F9AA-1947-A814-D23828DAAFE7}" srcOrd="1" destOrd="0" presId="urn:microsoft.com/office/officeart/2005/8/layout/hierarchy1"/>
    <dgm:cxn modelId="{3FE78C13-169C-8C4C-9421-1F230F82F3A9}" type="presParOf" srcId="{D30450B7-F9AA-1947-A814-D23828DAAFE7}" destId="{B2F6B542-7133-494D-AA2D-C28674A1D259}" srcOrd="0" destOrd="0" presId="urn:microsoft.com/office/officeart/2005/8/layout/hierarchy1"/>
    <dgm:cxn modelId="{EC1C99BE-78F8-2942-9A60-09D7B30D7CFC}" type="presParOf" srcId="{B2F6B542-7133-494D-AA2D-C28674A1D259}" destId="{5D33D56D-3338-5946-ACD9-B4F7795452E6}" srcOrd="0" destOrd="0" presId="urn:microsoft.com/office/officeart/2005/8/layout/hierarchy1"/>
    <dgm:cxn modelId="{52DB2E43-645F-DE40-9679-765FE39C3124}" type="presParOf" srcId="{B2F6B542-7133-494D-AA2D-C28674A1D259}" destId="{192A0FBE-BF4E-6A43-8FBE-61865DE76ECA}" srcOrd="1" destOrd="0" presId="urn:microsoft.com/office/officeart/2005/8/layout/hierarchy1"/>
    <dgm:cxn modelId="{EAD5DE91-2CE9-AA4B-9037-BC4466A0689B}" type="presParOf" srcId="{D30450B7-F9AA-1947-A814-D23828DAAFE7}" destId="{B804E380-9BEE-734A-9E77-295A8861727D}" srcOrd="1" destOrd="0" presId="urn:microsoft.com/office/officeart/2005/8/layout/hierarchy1"/>
    <dgm:cxn modelId="{DA03610B-9845-2A46-BCAC-6BEF8E08C565}" type="presParOf" srcId="{B804E380-9BEE-734A-9E77-295A8861727D}" destId="{12A4F1C4-6D99-9944-A48C-5762B10D23BF}" srcOrd="0" destOrd="0" presId="urn:microsoft.com/office/officeart/2005/8/layout/hierarchy1"/>
    <dgm:cxn modelId="{FC1796BD-47EC-4D42-BE6E-48F4F007A684}" type="presParOf" srcId="{B804E380-9BEE-734A-9E77-295A8861727D}" destId="{1EB7113D-5899-744C-BA56-B1B9E029D9FC}" srcOrd="1" destOrd="0" presId="urn:microsoft.com/office/officeart/2005/8/layout/hierarchy1"/>
    <dgm:cxn modelId="{85E461AC-9063-8F40-AB3F-CFC82593F80D}" type="presParOf" srcId="{1EB7113D-5899-744C-BA56-B1B9E029D9FC}" destId="{2DCACAD7-C27F-1D41-AFAF-3460B4925941}" srcOrd="0" destOrd="0" presId="urn:microsoft.com/office/officeart/2005/8/layout/hierarchy1"/>
    <dgm:cxn modelId="{6355DBBE-9AEF-0849-BA28-67FAE7169A2A}" type="presParOf" srcId="{2DCACAD7-C27F-1D41-AFAF-3460B4925941}" destId="{3BFF2EDF-37D0-B648-AEA0-EF2A7F305B8F}" srcOrd="0" destOrd="0" presId="urn:microsoft.com/office/officeart/2005/8/layout/hierarchy1"/>
    <dgm:cxn modelId="{315CFE70-D2FB-584E-90E7-50EE6C6212B4}" type="presParOf" srcId="{2DCACAD7-C27F-1D41-AFAF-3460B4925941}" destId="{0D9873FA-E8CB-5242-AA95-E4F81EE40523}" srcOrd="1" destOrd="0" presId="urn:microsoft.com/office/officeart/2005/8/layout/hierarchy1"/>
    <dgm:cxn modelId="{67ACCD8E-BBB2-6643-8908-649CE0E89554}" type="presParOf" srcId="{1EB7113D-5899-744C-BA56-B1B9E029D9FC}" destId="{574B3831-04E5-8A40-A542-279DC13CF02A}" srcOrd="1" destOrd="0" presId="urn:microsoft.com/office/officeart/2005/8/layout/hierarchy1"/>
    <dgm:cxn modelId="{124DB911-2BEE-7642-B79E-61658725D3FF}" type="presParOf" srcId="{574B3831-04E5-8A40-A542-279DC13CF02A}" destId="{5309DBDA-9CC2-214B-93BE-93B4F800E25A}" srcOrd="0" destOrd="0" presId="urn:microsoft.com/office/officeart/2005/8/layout/hierarchy1"/>
    <dgm:cxn modelId="{BAE4DAFF-B1EF-DF49-B5B4-A8693F6FB4D6}" type="presParOf" srcId="{574B3831-04E5-8A40-A542-279DC13CF02A}" destId="{4148B253-BF9C-454B-AF6E-E97C9C26F61C}" srcOrd="1" destOrd="0" presId="urn:microsoft.com/office/officeart/2005/8/layout/hierarchy1"/>
    <dgm:cxn modelId="{539BDCD2-1D07-F944-BD72-D97F6A9651F6}" type="presParOf" srcId="{4148B253-BF9C-454B-AF6E-E97C9C26F61C}" destId="{3FC60229-02DF-2445-8411-EA37FFF3290E}" srcOrd="0" destOrd="0" presId="urn:microsoft.com/office/officeart/2005/8/layout/hierarchy1"/>
    <dgm:cxn modelId="{3B6522C8-BE59-B64C-8963-41C36A114EC9}" type="presParOf" srcId="{3FC60229-02DF-2445-8411-EA37FFF3290E}" destId="{C7D0496C-BD5C-A44D-9963-1C54806805EE}" srcOrd="0" destOrd="0" presId="urn:microsoft.com/office/officeart/2005/8/layout/hierarchy1"/>
    <dgm:cxn modelId="{C1562D79-0F9F-4C43-9592-04A7D297B4D4}" type="presParOf" srcId="{3FC60229-02DF-2445-8411-EA37FFF3290E}" destId="{9D31C08A-AAAB-CC4F-B9B0-A7CA0C40769F}" srcOrd="1" destOrd="0" presId="urn:microsoft.com/office/officeart/2005/8/layout/hierarchy1"/>
    <dgm:cxn modelId="{642D8792-1084-6343-B65B-155F4B95CCD1}" type="presParOf" srcId="{4148B253-BF9C-454B-AF6E-E97C9C26F61C}" destId="{53D739EE-9DB2-3E45-BA78-6F789F39712F}" srcOrd="1" destOrd="0" presId="urn:microsoft.com/office/officeart/2005/8/layout/hierarchy1"/>
    <dgm:cxn modelId="{AEF63738-4074-6948-BCFF-2D1CDDAC1089}" type="presParOf" srcId="{53D739EE-9DB2-3E45-BA78-6F789F39712F}" destId="{E645DE41-9787-9E4C-97D0-8573DD5B1CAE}" srcOrd="0" destOrd="0" presId="urn:microsoft.com/office/officeart/2005/8/layout/hierarchy1"/>
    <dgm:cxn modelId="{B18C9DF5-E203-E34D-8329-7466E01AA322}" type="presParOf" srcId="{53D739EE-9DB2-3E45-BA78-6F789F39712F}" destId="{FF71AD99-86AC-3441-B736-ACD10E217208}" srcOrd="1" destOrd="0" presId="urn:microsoft.com/office/officeart/2005/8/layout/hierarchy1"/>
    <dgm:cxn modelId="{7A479D02-AADB-9E42-AE1A-475BD0A06834}" type="presParOf" srcId="{FF71AD99-86AC-3441-B736-ACD10E217208}" destId="{47BC0CE0-25FC-4A47-A1D3-4618E6E6ADDB}" srcOrd="0" destOrd="0" presId="urn:microsoft.com/office/officeart/2005/8/layout/hierarchy1"/>
    <dgm:cxn modelId="{8B4A7E0A-6009-F842-8926-B893A7C1F7F0}" type="presParOf" srcId="{47BC0CE0-25FC-4A47-A1D3-4618E6E6ADDB}" destId="{24C06A0D-1C05-3447-8DCF-2841438BEC07}" srcOrd="0" destOrd="0" presId="urn:microsoft.com/office/officeart/2005/8/layout/hierarchy1"/>
    <dgm:cxn modelId="{391E26E9-193B-9D42-870A-B999F052F026}" type="presParOf" srcId="{47BC0CE0-25FC-4A47-A1D3-4618E6E6ADDB}" destId="{8FFFC66F-C966-504E-A8EA-646C63018AD3}" srcOrd="1" destOrd="0" presId="urn:microsoft.com/office/officeart/2005/8/layout/hierarchy1"/>
    <dgm:cxn modelId="{43671A47-B666-F546-8AD3-2123FCFBCBD8}" type="presParOf" srcId="{FF71AD99-86AC-3441-B736-ACD10E217208}" destId="{FC358FB3-D776-0345-9392-9CDB7AFAE962}" srcOrd="1" destOrd="0" presId="urn:microsoft.com/office/officeart/2005/8/layout/hierarchy1"/>
    <dgm:cxn modelId="{79FF0E64-6CB7-B845-A733-DDF8AE88A15A}" type="presParOf" srcId="{DF3D9790-8B91-AC4E-88F0-6166651A1C8E}" destId="{1F5F3788-06A5-9D47-B500-3E4415324B2C}" srcOrd="2" destOrd="0" presId="urn:microsoft.com/office/officeart/2005/8/layout/hierarchy1"/>
    <dgm:cxn modelId="{00BC5D84-7D21-6A4C-8A57-B126BF909F91}" type="presParOf" srcId="{DF3D9790-8B91-AC4E-88F0-6166651A1C8E}" destId="{D8C5A75F-26D3-634F-A2FD-46D552E26D92}" srcOrd="3" destOrd="0" presId="urn:microsoft.com/office/officeart/2005/8/layout/hierarchy1"/>
    <dgm:cxn modelId="{9B1C5F5E-64C2-9248-B67E-9AD3B3E9CB58}" type="presParOf" srcId="{D8C5A75F-26D3-634F-A2FD-46D552E26D92}" destId="{BAE851D5-A77D-C74B-80F8-08EA4B5637BF}" srcOrd="0" destOrd="0" presId="urn:microsoft.com/office/officeart/2005/8/layout/hierarchy1"/>
    <dgm:cxn modelId="{EBE3B2A4-7EE7-F94F-B2ED-66A9D14F43F8}" type="presParOf" srcId="{BAE851D5-A77D-C74B-80F8-08EA4B5637BF}" destId="{FB93D2F4-C52D-6B45-8C5F-362C5EF6B0A4}" srcOrd="0" destOrd="0" presId="urn:microsoft.com/office/officeart/2005/8/layout/hierarchy1"/>
    <dgm:cxn modelId="{B5EEF969-52A9-9544-9FB6-7FEB9042217E}" type="presParOf" srcId="{BAE851D5-A77D-C74B-80F8-08EA4B5637BF}" destId="{ED2A5114-5AD6-8E40-B8A3-A4511B764BE4}" srcOrd="1" destOrd="0" presId="urn:microsoft.com/office/officeart/2005/8/layout/hierarchy1"/>
    <dgm:cxn modelId="{064D52AE-1176-1543-B0CF-F4A62789FB47}" type="presParOf" srcId="{D8C5A75F-26D3-634F-A2FD-46D552E26D92}" destId="{6275868B-A2DC-1E48-BF45-E26061DEC4CE}" srcOrd="1" destOrd="0" presId="urn:microsoft.com/office/officeart/2005/8/layout/hierarchy1"/>
    <dgm:cxn modelId="{3E6EDCB9-2639-7A4A-BE20-8AFEAFDD9477}" type="presParOf" srcId="{6275868B-A2DC-1E48-BF45-E26061DEC4CE}" destId="{D4D76612-E3FF-D441-ADEC-4FA442378EB0}" srcOrd="0" destOrd="0" presId="urn:microsoft.com/office/officeart/2005/8/layout/hierarchy1"/>
    <dgm:cxn modelId="{67316790-1D66-F540-9EAC-E46B6EEF62BA}" type="presParOf" srcId="{6275868B-A2DC-1E48-BF45-E26061DEC4CE}" destId="{B505E7EC-559B-514B-8CE3-9A9978FCADBB}" srcOrd="1" destOrd="0" presId="urn:microsoft.com/office/officeart/2005/8/layout/hierarchy1"/>
    <dgm:cxn modelId="{ED44F648-48DB-7447-9D41-46A95139F5D6}" type="presParOf" srcId="{B505E7EC-559B-514B-8CE3-9A9978FCADBB}" destId="{F6D3219F-1DAA-5B46-BA81-6BBD2AE2B1A7}" srcOrd="0" destOrd="0" presId="urn:microsoft.com/office/officeart/2005/8/layout/hierarchy1"/>
    <dgm:cxn modelId="{D7A18FB3-EC84-2C44-AEB7-2DCDBF56492E}" type="presParOf" srcId="{F6D3219F-1DAA-5B46-BA81-6BBD2AE2B1A7}" destId="{B45E08AD-431C-464C-BC7C-43B999A74528}" srcOrd="0" destOrd="0" presId="urn:microsoft.com/office/officeart/2005/8/layout/hierarchy1"/>
    <dgm:cxn modelId="{09C7620B-8896-CA49-8B06-0F6BF14F7D5A}" type="presParOf" srcId="{F6D3219F-1DAA-5B46-BA81-6BBD2AE2B1A7}" destId="{59369297-2529-5C4D-8D53-E4BF2ACEA33B}" srcOrd="1" destOrd="0" presId="urn:microsoft.com/office/officeart/2005/8/layout/hierarchy1"/>
    <dgm:cxn modelId="{88A7E17A-D205-1342-A3E9-461E23ED78D0}" type="presParOf" srcId="{B505E7EC-559B-514B-8CE3-9A9978FCADBB}" destId="{A05FAE7B-87D9-224B-853D-C354182E43AF}" srcOrd="1" destOrd="0" presId="urn:microsoft.com/office/officeart/2005/8/layout/hierarchy1"/>
    <dgm:cxn modelId="{CB24F2C2-F942-E84F-9D92-CD9AC60E1060}" type="presParOf" srcId="{A05FAE7B-87D9-224B-853D-C354182E43AF}" destId="{13E0BA98-4AB1-C340-9C27-34856CCE929B}" srcOrd="0" destOrd="0" presId="urn:microsoft.com/office/officeart/2005/8/layout/hierarchy1"/>
    <dgm:cxn modelId="{FE580886-EA11-E945-A133-506FECAC84F4}" type="presParOf" srcId="{A05FAE7B-87D9-224B-853D-C354182E43AF}" destId="{7ED6175D-0033-9C43-AD16-CE5AEBA4A66C}" srcOrd="1" destOrd="0" presId="urn:microsoft.com/office/officeart/2005/8/layout/hierarchy1"/>
    <dgm:cxn modelId="{D5FB3EF9-C6F8-D54F-849C-B4B220C0F23B}" type="presParOf" srcId="{7ED6175D-0033-9C43-AD16-CE5AEBA4A66C}" destId="{DC10AD35-191F-B04A-9453-0EBA5CD45850}" srcOrd="0" destOrd="0" presId="urn:microsoft.com/office/officeart/2005/8/layout/hierarchy1"/>
    <dgm:cxn modelId="{0B720433-0FCC-7A47-8D11-CE69E2689419}" type="presParOf" srcId="{DC10AD35-191F-B04A-9453-0EBA5CD45850}" destId="{47E2058C-55E5-E045-A54F-D5CC1C882354}" srcOrd="0" destOrd="0" presId="urn:microsoft.com/office/officeart/2005/8/layout/hierarchy1"/>
    <dgm:cxn modelId="{DD0C659E-FB81-4C46-A7C7-D3F950EBCA85}" type="presParOf" srcId="{DC10AD35-191F-B04A-9453-0EBA5CD45850}" destId="{E53C7E09-22F8-354A-8876-880C2ED531FC}" srcOrd="1" destOrd="0" presId="urn:microsoft.com/office/officeart/2005/8/layout/hierarchy1"/>
    <dgm:cxn modelId="{9F34DD32-7A67-984E-8050-46372470C073}" type="presParOf" srcId="{7ED6175D-0033-9C43-AD16-CE5AEBA4A66C}" destId="{0EF0249B-B8AE-3B43-930D-93133283A674}" srcOrd="1" destOrd="0" presId="urn:microsoft.com/office/officeart/2005/8/layout/hierarchy1"/>
    <dgm:cxn modelId="{8A5CB4A3-30E8-6445-A3C8-CC886D0CEAE0}" type="presParOf" srcId="{0EF0249B-B8AE-3B43-930D-93133283A674}" destId="{20DE2045-E0F9-B042-A61E-FF4C2284D512}" srcOrd="0" destOrd="0" presId="urn:microsoft.com/office/officeart/2005/8/layout/hierarchy1"/>
    <dgm:cxn modelId="{5345B04F-9121-D943-A515-FD84F7D63E5F}" type="presParOf" srcId="{0EF0249B-B8AE-3B43-930D-93133283A674}" destId="{7E3D942F-497A-1E41-9FB5-1BEB37768E01}" srcOrd="1" destOrd="0" presId="urn:microsoft.com/office/officeart/2005/8/layout/hierarchy1"/>
    <dgm:cxn modelId="{F9D20EB1-072C-AB4A-9E66-81E1B9E0BF38}" type="presParOf" srcId="{7E3D942F-497A-1E41-9FB5-1BEB37768E01}" destId="{08342861-19E8-F44C-BE9F-3F0A76686A7F}" srcOrd="0" destOrd="0" presId="urn:microsoft.com/office/officeart/2005/8/layout/hierarchy1"/>
    <dgm:cxn modelId="{E375929C-1D41-1644-B7AE-AF0BA0310D66}" type="presParOf" srcId="{08342861-19E8-F44C-BE9F-3F0A76686A7F}" destId="{BE4D1A27-448C-4143-A721-774B990BF58B}" srcOrd="0" destOrd="0" presId="urn:microsoft.com/office/officeart/2005/8/layout/hierarchy1"/>
    <dgm:cxn modelId="{A69BB159-4A85-5A49-AA61-878AA34A17AD}" type="presParOf" srcId="{08342861-19E8-F44C-BE9F-3F0A76686A7F}" destId="{2DB66419-567C-734F-9DAF-AEBF15EA9B91}" srcOrd="1" destOrd="0" presId="urn:microsoft.com/office/officeart/2005/8/layout/hierarchy1"/>
    <dgm:cxn modelId="{619EB7A0-B786-A343-821F-F2BD44C924FD}" type="presParOf" srcId="{7E3D942F-497A-1E41-9FB5-1BEB37768E01}" destId="{AD60B8BB-CA29-544F-B8F1-689DD71DD836}" srcOrd="1" destOrd="0" presId="urn:microsoft.com/office/officeart/2005/8/layout/hierarchy1"/>
    <dgm:cxn modelId="{2060B52A-C5AA-9942-888F-E592F0E8D828}" type="presParOf" srcId="{AD60B8BB-CA29-544F-B8F1-689DD71DD836}" destId="{76D7E6A4-790C-8F49-A1D1-C69505F73AFD}" srcOrd="0" destOrd="0" presId="urn:microsoft.com/office/officeart/2005/8/layout/hierarchy1"/>
    <dgm:cxn modelId="{738A5C30-0013-CD42-923C-42AC42A49F62}" type="presParOf" srcId="{AD60B8BB-CA29-544F-B8F1-689DD71DD836}" destId="{412DD658-24C9-0E49-89C4-78E2D4A9AF60}" srcOrd="1" destOrd="0" presId="urn:microsoft.com/office/officeart/2005/8/layout/hierarchy1"/>
    <dgm:cxn modelId="{0675499C-E7C4-FD40-A234-32D46EBB3DFC}" type="presParOf" srcId="{412DD658-24C9-0E49-89C4-78E2D4A9AF60}" destId="{831E1412-ABB8-E74E-95A6-54B9AAC58E16}" srcOrd="0" destOrd="0" presId="urn:microsoft.com/office/officeart/2005/8/layout/hierarchy1"/>
    <dgm:cxn modelId="{F81320A2-E92B-2D43-A8D5-C2CCEA1EF432}" type="presParOf" srcId="{831E1412-ABB8-E74E-95A6-54B9AAC58E16}" destId="{F6031A61-42A3-B54D-87AC-3B09CE5A43A9}" srcOrd="0" destOrd="0" presId="urn:microsoft.com/office/officeart/2005/8/layout/hierarchy1"/>
    <dgm:cxn modelId="{B0A1D570-EAE5-8F45-9C29-3F3CB6BDF744}" type="presParOf" srcId="{831E1412-ABB8-E74E-95A6-54B9AAC58E16}" destId="{DE5D9BF0-9C25-2546-B88C-330747F6B78C}" srcOrd="1" destOrd="0" presId="urn:microsoft.com/office/officeart/2005/8/layout/hierarchy1"/>
    <dgm:cxn modelId="{639CCBC2-1C24-C944-B26F-856758E7AA00}" type="presParOf" srcId="{412DD658-24C9-0E49-89C4-78E2D4A9AF60}" destId="{D6AFF809-F77F-DC41-8955-9F8A0B7548F6}" srcOrd="1" destOrd="0" presId="urn:microsoft.com/office/officeart/2005/8/layout/hierarchy1"/>
    <dgm:cxn modelId="{2D90D151-0637-AF4B-81C3-F4CAA7CDE586}" type="presParOf" srcId="{D6AFF809-F77F-DC41-8955-9F8A0B7548F6}" destId="{B00CDB0C-15EE-1D43-98BB-0274C7F86026}" srcOrd="0" destOrd="0" presId="urn:microsoft.com/office/officeart/2005/8/layout/hierarchy1"/>
    <dgm:cxn modelId="{D4B4182B-36FA-0146-883A-F97303CA8B9C}" type="presParOf" srcId="{D6AFF809-F77F-DC41-8955-9F8A0B7548F6}" destId="{8066B13B-9F7F-604E-8A4E-EB7ACA7ED5F1}" srcOrd="1" destOrd="0" presId="urn:microsoft.com/office/officeart/2005/8/layout/hierarchy1"/>
    <dgm:cxn modelId="{FABCD091-0F6A-6C42-B9DB-7672B7997383}" type="presParOf" srcId="{8066B13B-9F7F-604E-8A4E-EB7ACA7ED5F1}" destId="{BD5CF98F-E791-0645-8BB1-0B876A7864D9}" srcOrd="0" destOrd="0" presId="urn:microsoft.com/office/officeart/2005/8/layout/hierarchy1"/>
    <dgm:cxn modelId="{018AD724-4DC1-6E4C-A9E0-178C460820C2}" type="presParOf" srcId="{BD5CF98F-E791-0645-8BB1-0B876A7864D9}" destId="{1825F16B-3B02-034A-936C-3A0440107173}" srcOrd="0" destOrd="0" presId="urn:microsoft.com/office/officeart/2005/8/layout/hierarchy1"/>
    <dgm:cxn modelId="{D2A821FB-EBA1-AD4E-A85A-58660B23FFA6}" type="presParOf" srcId="{BD5CF98F-E791-0645-8BB1-0B876A7864D9}" destId="{A190A16D-619E-B242-8745-ED7E677FE043}" srcOrd="1" destOrd="0" presId="urn:microsoft.com/office/officeart/2005/8/layout/hierarchy1"/>
    <dgm:cxn modelId="{CC2DFAAC-A0F3-ED42-9DCA-888010829A05}" type="presParOf" srcId="{8066B13B-9F7F-604E-8A4E-EB7ACA7ED5F1}" destId="{DB473F4F-E394-5042-BE39-3886ABB3C4D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0.67434</cdr:x>
      <cdr:y>0.19868</cdr:y>
    </cdr:from>
    <cdr:to>
      <cdr:x>0.79967</cdr:x>
      <cdr:y>0.40579</cdr:y>
    </cdr:to>
    <cdr:sp macro="" textlink="">
      <cdr:nvSpPr>
        <cdr:cNvPr id="2" name="TextBox 1"/>
        <cdr:cNvSpPr txBox="1"/>
      </cdr:nvSpPr>
      <cdr:spPr>
        <a:xfrm xmlns:a="http://schemas.openxmlformats.org/drawingml/2006/main">
          <a:off x="4919942" y="877207"/>
          <a:ext cx="914400" cy="914400"/>
        </a:xfrm>
        <a:prstGeom xmlns:a="http://schemas.openxmlformats.org/drawingml/2006/main" prst="rect">
          <a:avLst/>
        </a:prstGeom>
      </cdr:spPr>
      <cdr:txBody>
        <a:bodyPr xmlns:a="http://schemas.openxmlformats.org/drawingml/2006/main" vertOverflow="clip" wrap="none" rtlCol="0" anchor="ctr" anchorCtr="0"/>
        <a:lstStyle xmlns:a="http://schemas.openxmlformats.org/drawingml/2006/main"/>
        <a:p xmlns:a="http://schemas.openxmlformats.org/drawingml/2006/main">
          <a:pPr algn="ctr"/>
          <a:r>
            <a:rPr lang="en-US" sz="2400" dirty="0" smtClean="0">
              <a:solidFill>
                <a:srgbClr val="B80000"/>
              </a:solidFill>
            </a:rPr>
            <a:t>p = .005</a:t>
          </a:r>
        </a:p>
        <a:p xmlns:a="http://schemas.openxmlformats.org/drawingml/2006/main">
          <a:pPr algn="ctr"/>
          <a:r>
            <a:rPr lang="en-US" sz="2400" dirty="0" smtClean="0">
              <a:solidFill>
                <a:srgbClr val="B80000"/>
              </a:solidFill>
            </a:rPr>
            <a:t>Eta squared = .196</a:t>
          </a:r>
          <a:endParaRPr lang="en-US" sz="2400" dirty="0">
            <a:solidFill>
              <a:srgbClr val="B8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7DAA5F-B105-A24B-817E-49B1576FB16C}" type="datetimeFigureOut">
              <a:rPr lang="en-US" smtClean="0"/>
              <a:t>6/25/2014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53B9AA-95A6-2246-A8E5-0CBE99E5C80D}" type="slidenum">
              <a:rPr lang="en-US" smtClean="0"/>
              <a:t>‹#›</a:t>
            </a:fld>
            <a:endParaRPr lang="en-US"/>
          </a:p>
        </p:txBody>
      </p:sp>
    </p:spTree>
    <p:extLst>
      <p:ext uri="{BB962C8B-B14F-4D97-AF65-F5344CB8AC3E}">
        <p14:creationId xmlns:p14="http://schemas.microsoft.com/office/powerpoint/2010/main" val="20269012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Over one-third of adults in the United States are obese (BMI&gt;30; Ogden, Carroll, Kit, &amp; </a:t>
            </a:r>
            <a:r>
              <a:rPr lang="en-US" sz="1200" kern="1200" dirty="0" err="1" smtClean="0">
                <a:solidFill>
                  <a:schemeClr val="tx1"/>
                </a:solidFill>
                <a:effectLst/>
                <a:latin typeface="+mn-lt"/>
                <a:ea typeface="+mn-ea"/>
                <a:cs typeface="+mn-cs"/>
              </a:rPr>
              <a:t>Flegal</a:t>
            </a:r>
            <a:r>
              <a:rPr lang="en-US" sz="1200" kern="1200" dirty="0" smtClean="0">
                <a:solidFill>
                  <a:schemeClr val="tx1"/>
                </a:solidFill>
                <a:effectLst/>
                <a:latin typeface="+mn-lt"/>
                <a:ea typeface="+mn-ea"/>
                <a:cs typeface="+mn-cs"/>
              </a:rPr>
              <a:t>, 2012).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Obesity is associated with a number of serious health problems such as heart disease, stroke, and type 2 diabetes (Allison, Fontaine, Manson, Stevens, &amp; </a:t>
            </a:r>
            <a:r>
              <a:rPr lang="en-US" sz="1200" kern="1200" dirty="0" err="1" smtClean="0">
                <a:solidFill>
                  <a:schemeClr val="tx1"/>
                </a:solidFill>
                <a:effectLst/>
                <a:latin typeface="+mn-lt"/>
                <a:ea typeface="+mn-ea"/>
                <a:cs typeface="+mn-cs"/>
              </a:rPr>
              <a:t>VanItallie</a:t>
            </a:r>
            <a:r>
              <a:rPr lang="en-US" sz="1200" kern="1200" dirty="0" smtClean="0">
                <a:solidFill>
                  <a:schemeClr val="tx1"/>
                </a:solidFill>
                <a:effectLst/>
                <a:latin typeface="+mn-lt"/>
                <a:ea typeface="+mn-ea"/>
                <a:cs typeface="+mn-cs"/>
              </a:rPr>
              <a:t>, 1999; Freedman, Ballard-</a:t>
            </a:r>
            <a:r>
              <a:rPr lang="en-US" sz="1200" kern="1200" dirty="0" err="1" smtClean="0">
                <a:solidFill>
                  <a:schemeClr val="tx1"/>
                </a:solidFill>
                <a:effectLst/>
                <a:latin typeface="+mn-lt"/>
                <a:ea typeface="+mn-ea"/>
                <a:cs typeface="+mn-cs"/>
              </a:rPr>
              <a:t>Barbash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Doody</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Linet</a:t>
            </a:r>
            <a:r>
              <a:rPr lang="en-US" sz="1200" kern="1200" dirty="0" smtClean="0">
                <a:solidFill>
                  <a:schemeClr val="tx1"/>
                </a:solidFill>
                <a:effectLst/>
                <a:latin typeface="+mn-lt"/>
                <a:ea typeface="+mn-ea"/>
                <a:cs typeface="+mn-cs"/>
              </a:rPr>
              <a:t> 2006; Stevens, </a:t>
            </a:r>
            <a:r>
              <a:rPr lang="en-US" sz="1200" kern="1200" dirty="0" err="1" smtClean="0">
                <a:solidFill>
                  <a:schemeClr val="tx1"/>
                </a:solidFill>
                <a:effectLst/>
                <a:latin typeface="+mn-lt"/>
                <a:ea typeface="+mn-ea"/>
                <a:cs typeface="+mn-cs"/>
              </a:rPr>
              <a:t>Cai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Pamuk</a:t>
            </a:r>
            <a:r>
              <a:rPr lang="en-US" sz="1200" kern="1200" dirty="0" smtClean="0">
                <a:solidFill>
                  <a:schemeClr val="tx1"/>
                </a:solidFill>
                <a:effectLst/>
                <a:latin typeface="+mn-lt"/>
                <a:ea typeface="+mn-ea"/>
                <a:cs typeface="+mn-cs"/>
              </a:rPr>
              <a:t>, Williamson, </a:t>
            </a:r>
            <a:r>
              <a:rPr lang="en-US" sz="1200" kern="1200" dirty="0" err="1" smtClean="0">
                <a:solidFill>
                  <a:schemeClr val="tx1"/>
                </a:solidFill>
                <a:effectLst/>
                <a:latin typeface="+mn-lt"/>
                <a:ea typeface="+mn-ea"/>
                <a:cs typeface="+mn-cs"/>
              </a:rPr>
              <a:t>Thun</a:t>
            </a:r>
            <a:r>
              <a:rPr lang="en-US" sz="1200" kern="1200" dirty="0" smtClean="0">
                <a:solidFill>
                  <a:schemeClr val="tx1"/>
                </a:solidFill>
                <a:effectLst/>
                <a:latin typeface="+mn-lt"/>
                <a:ea typeface="+mn-ea"/>
                <a:cs typeface="+mn-cs"/>
              </a:rPr>
              <a:t>, &amp; Wood, 1998).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estimated that the medical costs of obesity exceeds $147 billion in the United States (Finkelstein, </a:t>
            </a:r>
            <a:r>
              <a:rPr lang="en-US" sz="1200" kern="1200" dirty="0" err="1" smtClean="0">
                <a:solidFill>
                  <a:schemeClr val="tx1"/>
                </a:solidFill>
                <a:effectLst/>
                <a:latin typeface="+mn-lt"/>
                <a:ea typeface="+mn-ea"/>
                <a:cs typeface="+mn-cs"/>
              </a:rPr>
              <a:t>Trogdon</a:t>
            </a:r>
            <a:r>
              <a:rPr lang="en-US" sz="1200" kern="1200" dirty="0" smtClean="0">
                <a:solidFill>
                  <a:schemeClr val="tx1"/>
                </a:solidFill>
                <a:effectLst/>
                <a:latin typeface="+mn-lt"/>
                <a:ea typeface="+mn-ea"/>
                <a:cs typeface="+mn-cs"/>
              </a:rPr>
              <a:t>, Cohen, &amp; Dietz, 2009). </a:t>
            </a:r>
            <a:endParaRPr lang="en-US" dirty="0"/>
          </a:p>
        </p:txBody>
      </p:sp>
      <p:sp>
        <p:nvSpPr>
          <p:cNvPr id="4" name="Slide Number Placeholder 3"/>
          <p:cNvSpPr>
            <a:spLocks noGrp="1"/>
          </p:cNvSpPr>
          <p:nvPr>
            <p:ph type="sldNum" sz="quarter" idx="10"/>
          </p:nvPr>
        </p:nvSpPr>
        <p:spPr/>
        <p:txBody>
          <a:bodyPr/>
          <a:lstStyle/>
          <a:p>
            <a:fld id="{B3AC5055-70A7-1246-A446-FDCE0E0F0CD3}" type="slidenum">
              <a:rPr lang="en-US" smtClean="0"/>
              <a:t>2</a:t>
            </a:fld>
            <a:endParaRPr lang="en-US"/>
          </a:p>
        </p:txBody>
      </p:sp>
    </p:spTree>
    <p:extLst>
      <p:ext uri="{BB962C8B-B14F-4D97-AF65-F5344CB8AC3E}">
        <p14:creationId xmlns:p14="http://schemas.microsoft.com/office/powerpoint/2010/main" val="1106104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FAAQ – willingness and acceptance subscales</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12</a:t>
            </a:fld>
            <a:endParaRPr lang="en-US"/>
          </a:p>
        </p:txBody>
      </p:sp>
    </p:spTree>
    <p:extLst>
      <p:ext uri="{BB962C8B-B14F-4D97-AF65-F5344CB8AC3E}">
        <p14:creationId xmlns:p14="http://schemas.microsoft.com/office/powerpoint/2010/main" val="3777484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122 undergraduate initially completed the study. </a:t>
            </a:r>
            <a:endParaRPr lang="en-US" dirty="0"/>
          </a:p>
        </p:txBody>
      </p:sp>
      <p:sp>
        <p:nvSpPr>
          <p:cNvPr id="4" name="Slide Number Placeholder 3"/>
          <p:cNvSpPr>
            <a:spLocks noGrp="1"/>
          </p:cNvSpPr>
          <p:nvPr>
            <p:ph type="sldNum" sz="quarter" idx="10"/>
          </p:nvPr>
        </p:nvSpPr>
        <p:spPr/>
        <p:txBody>
          <a:bodyPr/>
          <a:lstStyle/>
          <a:p>
            <a:fld id="{B3AC5055-70A7-1246-A446-FDCE0E0F0CD3}" type="slidenum">
              <a:rPr lang="en-US" smtClean="0"/>
              <a:t>13</a:t>
            </a:fld>
            <a:endParaRPr lang="en-US"/>
          </a:p>
        </p:txBody>
      </p:sp>
    </p:spTree>
    <p:extLst>
      <p:ext uri="{BB962C8B-B14F-4D97-AF65-F5344CB8AC3E}">
        <p14:creationId xmlns:p14="http://schemas.microsoft.com/office/powerpoint/2010/main" val="3943867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 a little data cleaning</a:t>
            </a:r>
          </a:p>
          <a:p>
            <a:r>
              <a:rPr lang="en-US" dirty="0" smtClean="0"/>
              <a:t>122 students participated in this study initially and filled</a:t>
            </a:r>
            <a:r>
              <a:rPr lang="en-US" baseline="0" dirty="0" smtClean="0"/>
              <a:t> out a variety of questionnaires.</a:t>
            </a:r>
          </a:p>
          <a:p>
            <a:r>
              <a:rPr lang="en-US" baseline="0" dirty="0" smtClean="0"/>
              <a:t>29 were deleted because they failed attention checks, 11 from the values condition and 20 from the control condition. The difference between groups was not significant (p=.062)</a:t>
            </a:r>
          </a:p>
          <a:p>
            <a:r>
              <a:rPr lang="en-US" baseline="0" dirty="0" smtClean="0"/>
              <a:t>5 were deleted because they were </a:t>
            </a:r>
            <a:r>
              <a:rPr lang="en-US" baseline="0" dirty="0" err="1" smtClean="0"/>
              <a:t>univariate</a:t>
            </a:r>
            <a:r>
              <a:rPr lang="en-US" baseline="0" dirty="0" smtClean="0"/>
              <a:t> outliers, 1 from the values condition and 4 from the control condition</a:t>
            </a:r>
          </a:p>
          <a:p>
            <a:r>
              <a:rPr lang="en-US" baseline="0" dirty="0" smtClean="0"/>
              <a:t>44 out of 49 of these participants in the values condition completed Part II of the study and 34/37 of the control completed part II.</a:t>
            </a:r>
          </a:p>
          <a:p>
            <a:r>
              <a:rPr lang="en-US" baseline="0" dirty="0" smtClean="0"/>
              <a:t>20 individuals in the values condition did not pass the attention checks in part II and 18 in the control condition did not pass.</a:t>
            </a:r>
          </a:p>
          <a:p>
            <a:r>
              <a:rPr lang="en-US" baseline="0" dirty="0" smtClean="0"/>
              <a:t>This left us with 24 participants in the values condition and 16 in the control condition.</a:t>
            </a:r>
          </a:p>
        </p:txBody>
      </p:sp>
      <p:sp>
        <p:nvSpPr>
          <p:cNvPr id="4" name="Slide Number Placeholder 3"/>
          <p:cNvSpPr>
            <a:spLocks noGrp="1"/>
          </p:cNvSpPr>
          <p:nvPr>
            <p:ph type="sldNum" sz="quarter" idx="10"/>
          </p:nvPr>
        </p:nvSpPr>
        <p:spPr/>
        <p:txBody>
          <a:bodyPr/>
          <a:lstStyle/>
          <a:p>
            <a:fld id="{B3AC5055-70A7-1246-A446-FDCE0E0F0CD3}" type="slidenum">
              <a:rPr lang="en-US" smtClean="0"/>
              <a:t>14</a:t>
            </a:fld>
            <a:endParaRPr lang="en-US"/>
          </a:p>
        </p:txBody>
      </p:sp>
    </p:spTree>
    <p:extLst>
      <p:ext uri="{BB962C8B-B14F-4D97-AF65-F5344CB8AC3E}">
        <p14:creationId xmlns:p14="http://schemas.microsoft.com/office/powerpoint/2010/main" val="3332570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were no statistically significant differences between conditions on any of the</a:t>
            </a:r>
            <a:r>
              <a:rPr lang="en-US" baseline="0" dirty="0" smtClean="0"/>
              <a:t> demographics so I am just presenting demographic information for the whole sample rather than separate them by condition.</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15</a:t>
            </a:fld>
            <a:endParaRPr lang="en-US"/>
          </a:p>
        </p:txBody>
      </p:sp>
    </p:spTree>
    <p:extLst>
      <p:ext uri="{BB962C8B-B14F-4D97-AF65-F5344CB8AC3E}">
        <p14:creationId xmlns:p14="http://schemas.microsoft.com/office/powerpoint/2010/main" val="2342753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On a scale from 1 to 10 with 1 being not at all willing and 10 being extremely willing, how willing are you to make</a:t>
            </a:r>
          </a:p>
          <a:p>
            <a:r>
              <a:rPr lang="en-US" sz="1200" b="0" i="0" u="none" strike="noStrike" kern="1200" baseline="0" dirty="0" smtClean="0">
                <a:solidFill>
                  <a:schemeClr val="tx1"/>
                </a:solidFill>
                <a:latin typeface="+mn-lt"/>
                <a:ea typeface="+mn-ea"/>
                <a:cs typeface="+mn-cs"/>
              </a:rPr>
              <a:t>positive changes to your eating habits right now?</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22</a:t>
            </a:fld>
            <a:endParaRPr lang="en-US"/>
          </a:p>
        </p:txBody>
      </p:sp>
    </p:spTree>
    <p:extLst>
      <p:ext uri="{BB962C8B-B14F-4D97-AF65-F5344CB8AC3E}">
        <p14:creationId xmlns:p14="http://schemas.microsoft.com/office/powerpoint/2010/main" val="372888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On a scale from 1 to 10 with 1 being not at all willing and 10 being extremely willing, how willing are you to make</a:t>
            </a:r>
          </a:p>
          <a:p>
            <a:r>
              <a:rPr lang="en-US" sz="1200" b="0" i="0" u="none" strike="noStrike" kern="1200" baseline="0" dirty="0" smtClean="0">
                <a:solidFill>
                  <a:schemeClr val="tx1"/>
                </a:solidFill>
                <a:latin typeface="+mn-lt"/>
                <a:ea typeface="+mn-ea"/>
                <a:cs typeface="+mn-cs"/>
              </a:rPr>
              <a:t>positive changes to you physical activity level right now?</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23</a:t>
            </a:fld>
            <a:endParaRPr lang="en-US"/>
          </a:p>
        </p:txBody>
      </p:sp>
    </p:spTree>
    <p:extLst>
      <p:ext uri="{BB962C8B-B14F-4D97-AF65-F5344CB8AC3E}">
        <p14:creationId xmlns:p14="http://schemas.microsoft.com/office/powerpoint/2010/main" val="3299270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On a scale from 1 to 10 with 1 being not at all willing and 10 being extremely willing, how willing are you to make</a:t>
            </a:r>
          </a:p>
          <a:p>
            <a:r>
              <a:rPr lang="en-US" sz="1200" b="0" i="0" u="none" strike="noStrike" kern="1200" baseline="0" dirty="0" smtClean="0">
                <a:solidFill>
                  <a:schemeClr val="tx1"/>
                </a:solidFill>
                <a:latin typeface="+mn-lt"/>
                <a:ea typeface="+mn-ea"/>
                <a:cs typeface="+mn-cs"/>
              </a:rPr>
              <a:t>positive changes to your sleeping habits right now?</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24</a:t>
            </a:fld>
            <a:endParaRPr lang="en-US"/>
          </a:p>
        </p:txBody>
      </p:sp>
    </p:spTree>
    <p:extLst>
      <p:ext uri="{BB962C8B-B14F-4D97-AF65-F5344CB8AC3E}">
        <p14:creationId xmlns:p14="http://schemas.microsoft.com/office/powerpoint/2010/main" val="4144044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25</a:t>
            </a:fld>
            <a:endParaRPr lang="en-US"/>
          </a:p>
        </p:txBody>
      </p:sp>
    </p:spTree>
    <p:extLst>
      <p:ext uri="{BB962C8B-B14F-4D97-AF65-F5344CB8AC3E}">
        <p14:creationId xmlns:p14="http://schemas.microsoft.com/office/powerpoint/2010/main" val="1671979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are interested in whether or not you changed your eating behavior in the past couple of weeks. On a scale from 1 to 10, with 1 meaning that you did not make positive changes to your eating behavior and 10 meaning you made significant changes to your eating behavior, how much positive changes did you make over the past two weeks? </a:t>
            </a:r>
            <a:endParaRPr lang="en-US" dirty="0" smtClean="0"/>
          </a:p>
          <a:p>
            <a:endParaRPr lang="en-US" dirty="0" smtClean="0"/>
          </a:p>
          <a:p>
            <a:r>
              <a:rPr lang="en-US" dirty="0" smtClean="0"/>
              <a:t>estimated means</a:t>
            </a:r>
          </a:p>
          <a:p>
            <a:r>
              <a:rPr lang="en-US" dirty="0" smtClean="0"/>
              <a:t>Using BMI as covariate</a:t>
            </a:r>
          </a:p>
          <a:p>
            <a:r>
              <a:rPr lang="en-US" dirty="0" smtClean="0"/>
              <a:t>At follow up</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26</a:t>
            </a:fld>
            <a:endParaRPr lang="en-US"/>
          </a:p>
        </p:txBody>
      </p:sp>
    </p:spTree>
    <p:extLst>
      <p:ext uri="{BB962C8B-B14F-4D97-AF65-F5344CB8AC3E}">
        <p14:creationId xmlns:p14="http://schemas.microsoft.com/office/powerpoint/2010/main" val="1671979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are interested in whether or not you changed your physical</a:t>
            </a:r>
            <a:r>
              <a:rPr lang="en-US" sz="1200" kern="1200" baseline="0" dirty="0" smtClean="0">
                <a:solidFill>
                  <a:schemeClr val="tx1"/>
                </a:solidFill>
                <a:latin typeface="+mn-lt"/>
                <a:ea typeface="+mn-ea"/>
                <a:cs typeface="+mn-cs"/>
              </a:rPr>
              <a:t> activity</a:t>
            </a:r>
            <a:r>
              <a:rPr lang="en-US" sz="1200" kern="1200" dirty="0" smtClean="0">
                <a:solidFill>
                  <a:schemeClr val="tx1"/>
                </a:solidFill>
                <a:latin typeface="+mn-lt"/>
                <a:ea typeface="+mn-ea"/>
                <a:cs typeface="+mn-cs"/>
              </a:rPr>
              <a:t> in the past couple of weeks. On a scale from 1 to 10, with 1 meaning that you did not make positive changes to your physical activity level and 10 meaning you made significant changes to your physical activity level, how much positive changes did you make over the past two weeks? </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27</a:t>
            </a:fld>
            <a:endParaRPr lang="en-US"/>
          </a:p>
        </p:txBody>
      </p:sp>
    </p:spTree>
    <p:extLst>
      <p:ext uri="{BB962C8B-B14F-4D97-AF65-F5344CB8AC3E}">
        <p14:creationId xmlns:p14="http://schemas.microsoft.com/office/powerpoint/2010/main" val="1671979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Mexican Americans  (40.4%) and Hispanics (39.1%) have higher obesity rates compared with non-Hispanic whites (34.3%; </a:t>
            </a:r>
            <a:r>
              <a:rPr lang="en-US" sz="1200" kern="1200" dirty="0" err="1" smtClean="0">
                <a:solidFill>
                  <a:schemeClr val="tx1"/>
                </a:solidFill>
                <a:effectLst/>
                <a:latin typeface="+mn-lt"/>
                <a:ea typeface="+mn-ea"/>
                <a:cs typeface="+mn-cs"/>
              </a:rPr>
              <a:t>Flegal</a:t>
            </a:r>
            <a:r>
              <a:rPr lang="en-US" sz="1200" kern="1200" dirty="0" smtClean="0">
                <a:solidFill>
                  <a:schemeClr val="tx1"/>
                </a:solidFill>
                <a:effectLst/>
                <a:latin typeface="+mn-lt"/>
                <a:ea typeface="+mn-ea"/>
                <a:cs typeface="+mn-cs"/>
              </a:rPr>
              <a:t>, Carroll, Kit, &amp; Ogden, 2012). </a:t>
            </a:r>
            <a:endParaRPr lang="en-US" dirty="0"/>
          </a:p>
        </p:txBody>
      </p:sp>
      <p:sp>
        <p:nvSpPr>
          <p:cNvPr id="4" name="Slide Number Placeholder 3"/>
          <p:cNvSpPr>
            <a:spLocks noGrp="1"/>
          </p:cNvSpPr>
          <p:nvPr>
            <p:ph type="sldNum" sz="quarter" idx="10"/>
          </p:nvPr>
        </p:nvSpPr>
        <p:spPr/>
        <p:txBody>
          <a:bodyPr/>
          <a:lstStyle/>
          <a:p>
            <a:fld id="{B3AC5055-70A7-1246-A446-FDCE0E0F0CD3}" type="slidenum">
              <a:rPr lang="en-US" smtClean="0"/>
              <a:t>3</a:t>
            </a:fld>
            <a:endParaRPr lang="en-US"/>
          </a:p>
        </p:txBody>
      </p:sp>
    </p:spTree>
    <p:extLst>
      <p:ext uri="{BB962C8B-B14F-4D97-AF65-F5344CB8AC3E}">
        <p14:creationId xmlns:p14="http://schemas.microsoft.com/office/powerpoint/2010/main" val="1939351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are interested in whether or not you changed your sleep in the past couple of weeks. On a scale from 1 to 10, with 1 meaning that you did not make positive changes to your sleeping patterns and 10 meaning you made significant changes to your sleeping patterns, how much positive changes did you make over the past two weeks? </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28</a:t>
            </a:fld>
            <a:endParaRPr lang="en-US"/>
          </a:p>
        </p:txBody>
      </p:sp>
    </p:spTree>
    <p:extLst>
      <p:ext uri="{BB962C8B-B14F-4D97-AF65-F5344CB8AC3E}">
        <p14:creationId xmlns:p14="http://schemas.microsoft.com/office/powerpoint/2010/main" val="1671979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29</a:t>
            </a:fld>
            <a:endParaRPr lang="en-US"/>
          </a:p>
        </p:txBody>
      </p:sp>
    </p:spTree>
    <p:extLst>
      <p:ext uri="{BB962C8B-B14F-4D97-AF65-F5344CB8AC3E}">
        <p14:creationId xmlns:p14="http://schemas.microsoft.com/office/powerpoint/2010/main" val="1671979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 a scale from 1 to 10, with 1 being not at all satisfied and 10 being extremely satisfied, how satisfied are you with your eating behaviors over the past two weeks? </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30</a:t>
            </a:fld>
            <a:endParaRPr lang="en-US"/>
          </a:p>
        </p:txBody>
      </p:sp>
    </p:spTree>
    <p:extLst>
      <p:ext uri="{BB962C8B-B14F-4D97-AF65-F5344CB8AC3E}">
        <p14:creationId xmlns:p14="http://schemas.microsoft.com/office/powerpoint/2010/main" val="3202371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 a scale from 1 to 10, with 1 being not at all satisfied and 10 being extremely satisfied, how satisfied are you with your physical activity levels over the past two weeks? </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31</a:t>
            </a:fld>
            <a:endParaRPr lang="en-US"/>
          </a:p>
        </p:txBody>
      </p:sp>
    </p:spTree>
    <p:extLst>
      <p:ext uri="{BB962C8B-B14F-4D97-AF65-F5344CB8AC3E}">
        <p14:creationId xmlns:p14="http://schemas.microsoft.com/office/powerpoint/2010/main" val="4095423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 a scale from 1 to 10, with 1 being not at all satisfied and 10 being extremely satisfied, how satisfied are you with your sleeping patterns over the past two weeks? </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32</a:t>
            </a:fld>
            <a:endParaRPr lang="en-US"/>
          </a:p>
        </p:txBody>
      </p:sp>
    </p:spTree>
    <p:extLst>
      <p:ext uri="{BB962C8B-B14F-4D97-AF65-F5344CB8AC3E}">
        <p14:creationId xmlns:p14="http://schemas.microsoft.com/office/powerpoint/2010/main" val="973743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33</a:t>
            </a:fld>
            <a:endParaRPr lang="en-US"/>
          </a:p>
        </p:txBody>
      </p:sp>
    </p:spTree>
    <p:extLst>
      <p:ext uri="{BB962C8B-B14F-4D97-AF65-F5344CB8AC3E}">
        <p14:creationId xmlns:p14="http://schemas.microsoft.com/office/powerpoint/2010/main" val="973743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past 7 days, how many days did they engage in vigorous exercise</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34</a:t>
            </a:fld>
            <a:endParaRPr lang="en-US"/>
          </a:p>
        </p:txBody>
      </p:sp>
    </p:spTree>
    <p:extLst>
      <p:ext uri="{BB962C8B-B14F-4D97-AF65-F5344CB8AC3E}">
        <p14:creationId xmlns:p14="http://schemas.microsoft.com/office/powerpoint/2010/main" val="973743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past 7 days, how many days did they engage in </a:t>
            </a:r>
            <a:r>
              <a:rPr lang="en-US" baseline="0" smtClean="0"/>
              <a:t>vigorous exercise</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35</a:t>
            </a:fld>
            <a:endParaRPr lang="en-US"/>
          </a:p>
        </p:txBody>
      </p:sp>
    </p:spTree>
    <p:extLst>
      <p:ext uri="{BB962C8B-B14F-4D97-AF65-F5344CB8AC3E}">
        <p14:creationId xmlns:p14="http://schemas.microsoft.com/office/powerpoint/2010/main" val="973743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past 7 days, how many days did they engage in </a:t>
            </a:r>
            <a:r>
              <a:rPr lang="en-US" baseline="0" smtClean="0"/>
              <a:t>vigorous exercise</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36</a:t>
            </a:fld>
            <a:endParaRPr lang="en-US"/>
          </a:p>
        </p:txBody>
      </p:sp>
    </p:spTree>
    <p:extLst>
      <p:ext uri="{BB962C8B-B14F-4D97-AF65-F5344CB8AC3E}">
        <p14:creationId xmlns:p14="http://schemas.microsoft.com/office/powerpoint/2010/main" val="973743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37</a:t>
            </a:fld>
            <a:endParaRPr lang="en-US"/>
          </a:p>
        </p:txBody>
      </p:sp>
    </p:spTree>
    <p:extLst>
      <p:ext uri="{BB962C8B-B14F-4D97-AF65-F5344CB8AC3E}">
        <p14:creationId xmlns:p14="http://schemas.microsoft.com/office/powerpoint/2010/main" val="973743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Several small studies have examined the effectiveness of ACT on the promotion of healthy living behaviors. Three of these studies targeted weight loss specifically.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Weight Loss: </a:t>
            </a:r>
          </a:p>
          <a:p>
            <a:r>
              <a:rPr lang="en-US" sz="1200" kern="1200" dirty="0" smtClean="0">
                <a:solidFill>
                  <a:schemeClr val="tx1"/>
                </a:solidFill>
                <a:effectLst/>
                <a:latin typeface="+mn-lt"/>
                <a:ea typeface="+mn-ea"/>
                <a:cs typeface="+mn-cs"/>
              </a:rPr>
              <a:t>One study showed that individuals who participated in an ACT intervention for weight loss lost an average of 6.6 % of their body weight post-treatment and 9.6% at 6-month follow-up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Two studies found that participants who received an ACT intervention lost more weight than participants in the control condition.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Specific Population: </a:t>
            </a:r>
          </a:p>
          <a:p>
            <a:r>
              <a:rPr lang="en-US" sz="1200" kern="1200" dirty="0" smtClean="0">
                <a:solidFill>
                  <a:schemeClr val="tx1"/>
                </a:solidFill>
                <a:effectLst/>
                <a:latin typeface="+mn-lt"/>
                <a:ea typeface="+mn-ea"/>
                <a:cs typeface="+mn-cs"/>
              </a:rPr>
              <a:t>Three other studies focusing on healthy living behaviors targeted specific groups of individuals.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 small pilot study with cardiac patients, participants who engaged in an ACT intervention made improvements in diet, weight, BMI, and self-reported physical activity.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another study using a sample of bariatric surgery patients, participants in the ACT condition reported significantly higher quality of life, body satisfaction, and better eating behaviors than participants in the treatment as usual (TAU) condition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Lastly, in an RCT comparing ACT versus CBT, participants in the ACT condition were found to have greater reductions in eating pathology than those in the CBT condition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Physical Activity: </a:t>
            </a:r>
          </a:p>
          <a:p>
            <a:r>
              <a:rPr lang="en-US" sz="1200" kern="1200" dirty="0" smtClean="0">
                <a:solidFill>
                  <a:schemeClr val="tx1"/>
                </a:solidFill>
                <a:effectLst/>
                <a:latin typeface="+mn-lt"/>
                <a:ea typeface="+mn-ea"/>
                <a:cs typeface="+mn-cs"/>
              </a:rPr>
              <a:t>One study has examined the effectiveness of an ACT intervention targeting physical activity only. Using a college student sample, researchers found that participants who participated in a 4-hour ACT intervention went to the on-campus athletic center significantly more times than participants in the education condition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Food Cravings: </a:t>
            </a:r>
          </a:p>
          <a:p>
            <a:r>
              <a:rPr lang="en-US" sz="1200" kern="1200" dirty="0" smtClean="0">
                <a:solidFill>
                  <a:schemeClr val="tx1"/>
                </a:solidFill>
                <a:effectLst/>
                <a:latin typeface="+mn-lt"/>
                <a:ea typeface="+mn-ea"/>
                <a:cs typeface="+mn-cs"/>
              </a:rPr>
              <a:t>One study has examined the ACT processes and food cravings. Forman and colleagues conducted an analog study, where participants were taught acceptance or control-based strategies for food cravings and were given a bag of chocolates to carry with them for 2 days. For participants who were more impacted by food related cues, those in the ACT condition ate fewer chocolates and had fewer cravings than those in the control-based protocol. </a:t>
            </a:r>
          </a:p>
          <a:p>
            <a:endParaRPr lang="en-US" dirty="0"/>
          </a:p>
        </p:txBody>
      </p:sp>
      <p:sp>
        <p:nvSpPr>
          <p:cNvPr id="4" name="Slide Number Placeholder 3"/>
          <p:cNvSpPr>
            <a:spLocks noGrp="1"/>
          </p:cNvSpPr>
          <p:nvPr>
            <p:ph type="sldNum" sz="quarter" idx="10"/>
          </p:nvPr>
        </p:nvSpPr>
        <p:spPr/>
        <p:txBody>
          <a:bodyPr/>
          <a:lstStyle/>
          <a:p>
            <a:fld id="{B3AC5055-70A7-1246-A446-FDCE0E0F0CD3}" type="slidenum">
              <a:rPr lang="en-US" smtClean="0"/>
              <a:t>4</a:t>
            </a:fld>
            <a:endParaRPr lang="en-US"/>
          </a:p>
        </p:txBody>
      </p:sp>
    </p:spTree>
    <p:extLst>
      <p:ext uri="{BB962C8B-B14F-4D97-AF65-F5344CB8AC3E}">
        <p14:creationId xmlns:p14="http://schemas.microsoft.com/office/powerpoint/2010/main" val="3002063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Sleep quality –</a:t>
            </a:r>
            <a:r>
              <a:rPr lang="en-US" baseline="0" dirty="0" smtClean="0"/>
              <a:t> average # of hours of sleep per night for the past 2 weeks</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38</a:t>
            </a:fld>
            <a:endParaRPr lang="en-US"/>
          </a:p>
        </p:txBody>
      </p:sp>
    </p:spTree>
    <p:extLst>
      <p:ext uri="{BB962C8B-B14F-4D97-AF65-F5344CB8AC3E}">
        <p14:creationId xmlns:p14="http://schemas.microsoft.com/office/powerpoint/2010/main" val="973743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Estimated</a:t>
            </a:r>
            <a:r>
              <a:rPr lang="en-US" baseline="0" dirty="0" smtClean="0"/>
              <a:t> adjusted </a:t>
            </a:r>
            <a:r>
              <a:rPr lang="en-US" baseline="0" dirty="0" err="1" smtClean="0"/>
              <a:t>meants</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39</a:t>
            </a:fld>
            <a:endParaRPr lang="en-US"/>
          </a:p>
        </p:txBody>
      </p:sp>
    </p:spTree>
    <p:extLst>
      <p:ext uri="{BB962C8B-B14F-4D97-AF65-F5344CB8AC3E}">
        <p14:creationId xmlns:p14="http://schemas.microsoft.com/office/powerpoint/2010/main" val="973743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40</a:t>
            </a:fld>
            <a:endParaRPr lang="en-US"/>
          </a:p>
        </p:txBody>
      </p:sp>
    </p:spTree>
    <p:extLst>
      <p:ext uri="{BB962C8B-B14F-4D97-AF65-F5344CB8AC3E}">
        <p14:creationId xmlns:p14="http://schemas.microsoft.com/office/powerpoint/2010/main" val="973743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Higher scores indicate lower</a:t>
            </a:r>
            <a:r>
              <a:rPr lang="en-US" baseline="0" dirty="0" smtClean="0"/>
              <a:t> flexibility</a:t>
            </a:r>
          </a:p>
          <a:p>
            <a:r>
              <a:rPr lang="en-US" baseline="0" dirty="0" smtClean="0"/>
              <a:t>Scores range from 11 to 77</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41</a:t>
            </a:fld>
            <a:endParaRPr lang="en-US"/>
          </a:p>
        </p:txBody>
      </p:sp>
    </p:spTree>
    <p:extLst>
      <p:ext uri="{BB962C8B-B14F-4D97-AF65-F5344CB8AC3E}">
        <p14:creationId xmlns:p14="http://schemas.microsoft.com/office/powerpoint/2010/main" val="973743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Higher scores indicate more flexibility</a:t>
            </a:r>
          </a:p>
          <a:p>
            <a:r>
              <a:rPr lang="en-US" dirty="0" smtClean="0"/>
              <a:t>No sig differences in total score</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42</a:t>
            </a:fld>
            <a:endParaRPr lang="en-US"/>
          </a:p>
        </p:txBody>
      </p:sp>
    </p:spTree>
    <p:extLst>
      <p:ext uri="{BB962C8B-B14F-4D97-AF65-F5344CB8AC3E}">
        <p14:creationId xmlns:p14="http://schemas.microsoft.com/office/powerpoint/2010/main" val="973743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Higher scores indicate more flexibility</a:t>
            </a:r>
          </a:p>
          <a:p>
            <a:r>
              <a:rPr lang="en-US" dirty="0" smtClean="0"/>
              <a:t>No sig differences in </a:t>
            </a:r>
            <a:r>
              <a:rPr lang="en-US" smtClean="0"/>
              <a:t>total score</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43</a:t>
            </a:fld>
            <a:endParaRPr lang="en-US"/>
          </a:p>
        </p:txBody>
      </p:sp>
    </p:spTree>
    <p:extLst>
      <p:ext uri="{BB962C8B-B14F-4D97-AF65-F5344CB8AC3E}">
        <p14:creationId xmlns:p14="http://schemas.microsoft.com/office/powerpoint/2010/main" val="973743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Higher scores indicate more flexibility</a:t>
            </a:r>
          </a:p>
          <a:p>
            <a:r>
              <a:rPr lang="en-US" dirty="0" smtClean="0"/>
              <a:t>No sig differences in </a:t>
            </a:r>
            <a:r>
              <a:rPr lang="en-US" smtClean="0"/>
              <a:t>total score</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44</a:t>
            </a:fld>
            <a:endParaRPr lang="en-US"/>
          </a:p>
        </p:txBody>
      </p:sp>
    </p:spTree>
    <p:extLst>
      <p:ext uri="{BB962C8B-B14F-4D97-AF65-F5344CB8AC3E}">
        <p14:creationId xmlns:p14="http://schemas.microsoft.com/office/powerpoint/2010/main" val="973743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Positive</a:t>
            </a:r>
            <a:r>
              <a:rPr lang="en-US" baseline="0" dirty="0" smtClean="0"/>
              <a:t> changes – sig differences with eating and sleeping</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45</a:t>
            </a:fld>
            <a:endParaRPr lang="en-US"/>
          </a:p>
        </p:txBody>
      </p:sp>
    </p:spTree>
    <p:extLst>
      <p:ext uri="{BB962C8B-B14F-4D97-AF65-F5344CB8AC3E}">
        <p14:creationId xmlns:p14="http://schemas.microsoft.com/office/powerpoint/2010/main" val="39432156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sig differences</a:t>
            </a:r>
          </a:p>
          <a:p>
            <a:endParaRPr lang="en-US" dirty="0" smtClean="0"/>
          </a:p>
          <a:p>
            <a:r>
              <a:rPr lang="en-US" dirty="0" smtClean="0"/>
              <a:t>Possible reasons for sig diff based</a:t>
            </a:r>
            <a:r>
              <a:rPr lang="en-US" baseline="0" dirty="0" smtClean="0"/>
              <a:t> sat with behavior and positive changes could be that such behavioral changes couldn’t be picked up on one of these measures.</a:t>
            </a:r>
          </a:p>
          <a:p>
            <a:endParaRPr lang="en-US" baseline="0" dirty="0" smtClean="0"/>
          </a:p>
          <a:p>
            <a:r>
              <a:rPr lang="en-US" baseline="0" dirty="0" smtClean="0"/>
              <a:t>For example, we asked participants to describe the changes they made in each of these areas and we got responses such as ….</a:t>
            </a:r>
          </a:p>
          <a:p>
            <a:endParaRPr lang="en-US" baseline="0" dirty="0" smtClean="0"/>
          </a:p>
          <a:p>
            <a:r>
              <a:rPr lang="en-US" baseline="0" dirty="0" smtClean="0"/>
              <a:t>All positive changes but ones that </a:t>
            </a:r>
            <a:r>
              <a:rPr lang="en-US" baseline="0" dirty="0" err="1" smtClean="0"/>
              <a:t>wouldn</a:t>
            </a:r>
            <a:r>
              <a:rPr lang="fr-FR" baseline="0" dirty="0" smtClean="0"/>
              <a:t>’</a:t>
            </a:r>
            <a:r>
              <a:rPr lang="en-US" baseline="0" dirty="0" smtClean="0"/>
              <a:t>t be picked up on the Sleep measure or IPAQ.</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46</a:t>
            </a:fld>
            <a:endParaRPr lang="en-US"/>
          </a:p>
        </p:txBody>
      </p:sp>
    </p:spTree>
    <p:extLst>
      <p:ext uri="{BB962C8B-B14F-4D97-AF65-F5344CB8AC3E}">
        <p14:creationId xmlns:p14="http://schemas.microsoft.com/office/powerpoint/2010/main" val="394321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component analyses have focused</a:t>
            </a:r>
            <a:r>
              <a:rPr lang="en-US" baseline="0" dirty="0" smtClean="0"/>
              <a:t> on </a:t>
            </a:r>
            <a:r>
              <a:rPr lang="en-US" dirty="0" smtClean="0"/>
              <a:t>acceptance</a:t>
            </a:r>
            <a:r>
              <a:rPr lang="en-US" baseline="0" dirty="0" smtClean="0"/>
              <a:t> and in the are of pain tolerance or anxiety using CO2 or a behavioral approach task.</a:t>
            </a:r>
            <a:endParaRPr lang="en-US" dirty="0" smtClean="0"/>
          </a:p>
          <a:p>
            <a:r>
              <a:rPr lang="en-US" sz="1200" u="none" kern="1200" baseline="0" dirty="0" smtClean="0">
                <a:solidFill>
                  <a:schemeClr val="tx1"/>
                </a:solidFill>
                <a:latin typeface="+mn-lt"/>
                <a:ea typeface="+mn-ea"/>
                <a:cs typeface="+mn-cs"/>
              </a:rPr>
              <a:t>Cold compressor and shocks – greater pain tolerance and faster pain recover.</a:t>
            </a:r>
          </a:p>
          <a:p>
            <a:r>
              <a:rPr lang="en-US" sz="1200" u="none" kern="1200" baseline="30000" dirty="0" smtClean="0">
                <a:solidFill>
                  <a:schemeClr val="tx1"/>
                </a:solidFill>
                <a:latin typeface="+mn-lt"/>
                <a:ea typeface="+mn-ea"/>
                <a:cs typeface="+mn-cs"/>
              </a:rPr>
              <a:t>CO2</a:t>
            </a:r>
          </a:p>
          <a:p>
            <a:r>
              <a:rPr lang="en-US" sz="1200" u="none" kern="1200" baseline="30000" dirty="0" smtClean="0">
                <a:solidFill>
                  <a:schemeClr val="tx1"/>
                </a:solidFill>
                <a:latin typeface="+mn-lt"/>
                <a:ea typeface="+mn-ea"/>
                <a:cs typeface="+mn-cs"/>
              </a:rPr>
              <a:t>	lower levels of fear, lower levels of subjective anxiety, greater willingness to participate in another CO2 task, less latency in indicating readiness to begin another CO2 challenge</a:t>
            </a:r>
          </a:p>
          <a:p>
            <a:r>
              <a:rPr lang="en-US" sz="1200" u="none" kern="1200" baseline="30000" dirty="0" smtClean="0">
                <a:solidFill>
                  <a:schemeClr val="tx1"/>
                </a:solidFill>
                <a:latin typeface="+mn-lt"/>
                <a:ea typeface="+mn-ea"/>
                <a:cs typeface="+mn-cs"/>
              </a:rPr>
              <a:t>Behavior approach task</a:t>
            </a:r>
          </a:p>
          <a:p>
            <a:r>
              <a:rPr lang="en-US" sz="1200" u="none" kern="1200" baseline="30000" dirty="0" smtClean="0">
                <a:solidFill>
                  <a:schemeClr val="tx1"/>
                </a:solidFill>
                <a:latin typeface="+mn-lt"/>
                <a:ea typeface="+mn-ea"/>
                <a:cs typeface="+mn-cs"/>
              </a:rPr>
              <a:t>	Participants given mindfulness instructions (containing an acceptance component) prior to the BAT moved closer to the spider than participants given thought suppression instructions. Participants in the thought suppression condition also reported more anxiety</a:t>
            </a:r>
          </a:p>
          <a:p>
            <a:endParaRPr lang="en-US" sz="1200" u="none" kern="1200" baseline="300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study has examined the ACT processes and food cravings. Forman and colleagues conducted an analog study, where participants were taught acceptance or control-based strategies for food cravings and were given a bag of chocolates to carry with them for 2 days. For participants who were more impacted by food related cues, those in the ACT condition ate fewer chocolates and had fewer cravings than those in the control-based protocol. </a:t>
            </a:r>
          </a:p>
          <a:p>
            <a:endParaRPr lang="en-US" dirty="0" smtClean="0"/>
          </a:p>
          <a:p>
            <a:r>
              <a:rPr lang="en-US" dirty="0" smtClean="0"/>
              <a:t>Less</a:t>
            </a:r>
            <a:r>
              <a:rPr lang="en-US" baseline="0" dirty="0" smtClean="0"/>
              <a:t> research has been done examining values. Cohen’s research lab has found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higher grades in African American students (Cohen, Garcia, </a:t>
            </a:r>
            <a:r>
              <a:rPr lang="en-US" sz="1200" u="none" kern="1200" baseline="0" dirty="0" err="1" smtClean="0">
                <a:solidFill>
                  <a:schemeClr val="tx1"/>
                </a:solidFill>
                <a:latin typeface="+mn-lt"/>
                <a:ea typeface="+mn-ea"/>
                <a:cs typeface="+mn-cs"/>
              </a:rPr>
              <a:t>Apfel</a:t>
            </a:r>
            <a:r>
              <a:rPr lang="en-US" sz="1200" u="none" kern="1200" baseline="0" dirty="0" smtClean="0">
                <a:solidFill>
                  <a:schemeClr val="tx1"/>
                </a:solidFill>
                <a:latin typeface="+mn-lt"/>
                <a:ea typeface="+mn-ea"/>
                <a:cs typeface="+mn-cs"/>
              </a:rPr>
              <a:t>, and Master, 2007) and more other-directed feelings, such as love and connection, (Crocker, </a:t>
            </a:r>
            <a:r>
              <a:rPr lang="en-US" sz="1200" u="none" kern="1200" baseline="0" dirty="0" err="1" smtClean="0">
                <a:solidFill>
                  <a:schemeClr val="tx1"/>
                </a:solidFill>
                <a:latin typeface="+mn-lt"/>
                <a:ea typeface="+mn-ea"/>
                <a:cs typeface="+mn-cs"/>
              </a:rPr>
              <a:t>Niiya</a:t>
            </a:r>
            <a:r>
              <a:rPr lang="en-US" sz="1200" u="none" kern="1200" baseline="0" dirty="0" smtClean="0">
                <a:solidFill>
                  <a:schemeClr val="tx1"/>
                </a:solidFill>
                <a:latin typeface="+mn-lt"/>
                <a:ea typeface="+mn-ea"/>
                <a:cs typeface="+mn-cs"/>
              </a:rPr>
              <a:t>, &amp; </a:t>
            </a:r>
            <a:r>
              <a:rPr lang="en-US" sz="1200" u="none" kern="1200" baseline="0" dirty="0" err="1" smtClean="0">
                <a:solidFill>
                  <a:schemeClr val="tx1"/>
                </a:solidFill>
                <a:latin typeface="+mn-lt"/>
                <a:ea typeface="+mn-ea"/>
                <a:cs typeface="+mn-cs"/>
              </a:rPr>
              <a:t>Mischkowski</a:t>
            </a:r>
            <a:r>
              <a:rPr lang="en-US" sz="1200" u="none" kern="1200" baseline="0" dirty="0" smtClean="0">
                <a:solidFill>
                  <a:schemeClr val="tx1"/>
                </a:solidFill>
                <a:latin typeface="+mn-lt"/>
                <a:ea typeface="+mn-ea"/>
                <a:cs typeface="+mn-cs"/>
              </a:rPr>
              <a:t>, 2008).  Additionally, lower levels of defensiveness in smokers given information regarding the harmful effects of tobacco (Crocker et al., 2008) and lower cortisol levels following a stressful task (Creswell et al., 2005) were also demonstrated.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Lost more weight. Gender gap with physics.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Cold </a:t>
            </a:r>
            <a:r>
              <a:rPr lang="en-US" sz="1200" u="none" kern="1200" baseline="0" dirty="0" err="1" smtClean="0">
                <a:solidFill>
                  <a:schemeClr val="tx1"/>
                </a:solidFill>
                <a:latin typeface="+mn-lt"/>
                <a:ea typeface="+mn-ea"/>
                <a:cs typeface="+mn-cs"/>
              </a:rPr>
              <a:t>pressar</a:t>
            </a:r>
            <a:r>
              <a:rPr lang="en-US" sz="1200" u="none" kern="1200" baseline="0" dirty="0" smtClean="0">
                <a:solidFill>
                  <a:schemeClr val="tx1"/>
                </a:solidFill>
                <a:latin typeface="+mn-lt"/>
                <a:ea typeface="+mn-ea"/>
                <a:cs typeface="+mn-cs"/>
              </a:rPr>
              <a:t> task acceptance </a:t>
            </a:r>
            <a:r>
              <a:rPr lang="en-US" sz="1200" u="none" kern="1200" baseline="0" dirty="0" err="1" smtClean="0">
                <a:solidFill>
                  <a:schemeClr val="tx1"/>
                </a:solidFill>
                <a:latin typeface="+mn-lt"/>
                <a:ea typeface="+mn-ea"/>
                <a:cs typeface="+mn-cs"/>
              </a:rPr>
              <a:t>vs</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accaptance</a:t>
            </a:r>
            <a:r>
              <a:rPr lang="en-US" sz="1200" u="none" kern="1200" baseline="0" dirty="0" smtClean="0">
                <a:solidFill>
                  <a:schemeClr val="tx1"/>
                </a:solidFill>
                <a:latin typeface="+mn-lt"/>
                <a:ea typeface="+mn-ea"/>
                <a:cs typeface="+mn-cs"/>
              </a:rPr>
              <a:t> plus values (2 minutes individualized values mindfulness meditation). A+V showed greater pain tolerance.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Analyses showed that the combination of goal setting and values training significantly improved GPAs over the next semester. Goal setting alone had no effect as compared to either the wait list or non-randomized, non-responders control condition. </a:t>
            </a:r>
            <a:endParaRPr lang="en-US" sz="1200" u="non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5</a:t>
            </a:fld>
            <a:endParaRPr lang="en-US"/>
          </a:p>
        </p:txBody>
      </p:sp>
    </p:spTree>
    <p:extLst>
      <p:ext uri="{BB962C8B-B14F-4D97-AF65-F5344CB8AC3E}">
        <p14:creationId xmlns:p14="http://schemas.microsoft.com/office/powerpoint/2010/main" val="1457898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Examine the effectiveness of a valued-based intervention on the promotion of healthy</a:t>
            </a:r>
            <a:r>
              <a:rPr lang="en-US" baseline="0" dirty="0" smtClean="0"/>
              <a:t> living behaviors in a </a:t>
            </a:r>
            <a:r>
              <a:rPr lang="en-US" baseline="0" dirty="0" err="1" smtClean="0"/>
              <a:t>hispanic</a:t>
            </a:r>
            <a:r>
              <a:rPr lang="en-US" baseline="0" dirty="0" smtClean="0"/>
              <a:t> sample</a:t>
            </a:r>
            <a:endParaRPr lang="en-US" dirty="0"/>
          </a:p>
        </p:txBody>
      </p:sp>
      <p:sp>
        <p:nvSpPr>
          <p:cNvPr id="4" name="Slide Number Placeholder 3"/>
          <p:cNvSpPr>
            <a:spLocks noGrp="1"/>
          </p:cNvSpPr>
          <p:nvPr>
            <p:ph type="sldNum" sz="quarter" idx="10"/>
          </p:nvPr>
        </p:nvSpPr>
        <p:spPr/>
        <p:txBody>
          <a:bodyPr/>
          <a:lstStyle/>
          <a:p>
            <a:fld id="{B3AC5055-70A7-1246-A446-FDCE0E0F0CD3}" type="slidenum">
              <a:rPr lang="en-US" smtClean="0"/>
              <a:t>6</a:t>
            </a:fld>
            <a:endParaRPr lang="en-US"/>
          </a:p>
        </p:txBody>
      </p:sp>
    </p:spTree>
    <p:extLst>
      <p:ext uri="{BB962C8B-B14F-4D97-AF65-F5344CB8AC3E}">
        <p14:creationId xmlns:p14="http://schemas.microsoft.com/office/powerpoint/2010/main" val="1174849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participants filled out a variety of questionnaires. Don’t forget to </a:t>
            </a:r>
            <a:r>
              <a:rPr lang="en-US" smtClean="0"/>
              <a:t>mention follow-up!!!</a:t>
            </a:r>
            <a:endParaRPr lang="en-US" dirty="0" smtClean="0"/>
          </a:p>
          <a:p>
            <a:r>
              <a:rPr lang="en-US" dirty="0" smtClean="0"/>
              <a:t>Those</a:t>
            </a:r>
            <a:r>
              <a:rPr lang="en-US" baseline="0" dirty="0" smtClean="0"/>
              <a:t> in the values condition –</a:t>
            </a:r>
          </a:p>
          <a:p>
            <a:r>
              <a:rPr lang="en-US" sz="1200" kern="1200" dirty="0" smtClean="0">
                <a:solidFill>
                  <a:schemeClr val="tx1"/>
                </a:solidFill>
                <a:effectLst/>
                <a:latin typeface="+mn-lt"/>
                <a:ea typeface="+mn-ea"/>
                <a:cs typeface="+mn-cs"/>
              </a:rPr>
              <a:t>Describe your eating behaviors, physical activity levels, and sleeping patterns over the past two weeks.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a scale from 1 to 10, with 1 being not at all satisfied and 10 being extremely satisfied, how satisfied are you with your eating behaviors over the past two weeks</a:t>
            </a:r>
            <a:r>
              <a:rPr lang="en-US" dirty="0" smtClean="0">
                <a:effectLst/>
              </a:rPr>
              <a:t> . Then they explained their ratings. Why a 4 instead of a 6?</a:t>
            </a:r>
          </a:p>
          <a:p>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a scale from 1 to 10, with 1 being not at all important and 10 being extremely important), how important is eating healthy foods to you?</a:t>
            </a:r>
          </a:p>
          <a:p>
            <a:r>
              <a:rPr lang="en-US" dirty="0" smtClean="0">
                <a:effectLst/>
              </a:rPr>
              <a:t>And again explained their ratings.</a:t>
            </a:r>
          </a:p>
          <a:p>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a scale from 1 to 10, with 1 being not at all possible and 10 being extremely possible, how possible do you believe it is for you to make positive changes in your eating habits?</a:t>
            </a:r>
          </a:p>
          <a:p>
            <a:r>
              <a:rPr lang="en-US" dirty="0" smtClean="0">
                <a:effectLst/>
              </a:rPr>
              <a:t>And explained their ratings</a:t>
            </a:r>
          </a:p>
          <a:p>
            <a:endParaRPr lang="en-US" dirty="0" smtClean="0">
              <a:effectLst/>
            </a:endParaRPr>
          </a:p>
          <a:p>
            <a:r>
              <a:rPr lang="en-US" sz="1200" kern="1200" dirty="0" smtClean="0">
                <a:solidFill>
                  <a:schemeClr val="tx1"/>
                </a:solidFill>
                <a:effectLst/>
                <a:latin typeface="+mn-lt"/>
                <a:ea typeface="+mn-ea"/>
                <a:cs typeface="+mn-cs"/>
              </a:rPr>
              <a:t>If you value healthy living, describe the ways in which this value matters to you.</a:t>
            </a:r>
          </a:p>
          <a:p>
            <a:r>
              <a:rPr lang="en-US" sz="1200" kern="1200" dirty="0" smtClean="0">
                <a:solidFill>
                  <a:schemeClr val="tx1"/>
                </a:solidFill>
                <a:effectLst/>
                <a:latin typeface="+mn-lt"/>
                <a:ea typeface="+mn-ea"/>
                <a:cs typeface="+mn-cs"/>
              </a:rPr>
              <a:t>If you do not value healthy living, describe the ways in which this value might matter to other people.</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Describe how these two values might also be affected by you engaging in behaviors related to healthy living related each day. Also write what would these types of changes mean to you?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thoughts, feelings, and bodily sensations move you away from exercising, eating well, and getting enough sleep?</a:t>
            </a:r>
            <a:r>
              <a:rPr lang="en-US"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thought X. I did 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List various actions that you could take that would be consistent with healthy living. Try to come up with a variety of actions, large and small, </a:t>
            </a:r>
            <a:r>
              <a:rPr lang="en-US" sz="1200" i="1" kern="1200" dirty="0" smtClean="0">
                <a:solidFill>
                  <a:schemeClr val="tx1"/>
                </a:solidFill>
                <a:effectLst/>
                <a:latin typeface="+mn-lt"/>
                <a:ea typeface="+mn-ea"/>
                <a:cs typeface="+mn-cs"/>
              </a:rPr>
              <a:t>including some very small, </a:t>
            </a:r>
            <a:endParaRPr lang="en-US" sz="1200" kern="1200" dirty="0" smtClean="0">
              <a:solidFill>
                <a:schemeClr val="tx1"/>
              </a:solidFill>
              <a:effectLst/>
              <a:latin typeface="+mn-lt"/>
              <a:ea typeface="+mn-ea"/>
              <a:cs typeface="+mn-cs"/>
            </a:endParaRPr>
          </a:p>
          <a:p>
            <a:endParaRPr lang="en-US" dirty="0" smtClean="0">
              <a:effectLst/>
            </a:endParaRPr>
          </a:p>
          <a:p>
            <a:endParaRPr lang="en-US" dirty="0" smtClean="0">
              <a:effectLst/>
            </a:endParaRPr>
          </a:p>
          <a:p>
            <a:endParaRPr lang="en-US" dirty="0" smtClean="0">
              <a:effectLst/>
            </a:endParaRPr>
          </a:p>
          <a:p>
            <a:endParaRPr lang="en-US" dirty="0" smtClean="0">
              <a:effectLst/>
            </a:endParaRPr>
          </a:p>
          <a:p>
            <a:endParaRPr lang="en-US" dirty="0" smtClean="0">
              <a:effectLst/>
            </a:endParaRPr>
          </a:p>
          <a:p>
            <a:endParaRPr lang="en-US" baseline="0" dirty="0" smtClean="0">
              <a:effectLst/>
            </a:endParaRPr>
          </a:p>
          <a:p>
            <a:endParaRPr lang="en-US" baseline="0" dirty="0" smtClean="0"/>
          </a:p>
          <a:p>
            <a:r>
              <a:rPr lang="en-US" baseline="0" dirty="0" smtClean="0"/>
              <a:t>Those in the control condition – </a:t>
            </a:r>
          </a:p>
          <a:p>
            <a:r>
              <a:rPr lang="en-US" baseline="0" dirty="0" smtClean="0"/>
              <a:t>Word counts and writing timing were matched.</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8</a:t>
            </a:fld>
            <a:endParaRPr lang="en-US"/>
          </a:p>
        </p:txBody>
      </p:sp>
    </p:spTree>
    <p:extLst>
      <p:ext uri="{BB962C8B-B14F-4D97-AF65-F5344CB8AC3E}">
        <p14:creationId xmlns:p14="http://schemas.microsoft.com/office/powerpoint/2010/main" val="1764374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DVs</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9</a:t>
            </a:fld>
            <a:endParaRPr lang="en-US"/>
          </a:p>
        </p:txBody>
      </p:sp>
    </p:spTree>
    <p:extLst>
      <p:ext uri="{BB962C8B-B14F-4D97-AF65-F5344CB8AC3E}">
        <p14:creationId xmlns:p14="http://schemas.microsoft.com/office/powerpoint/2010/main" val="3777484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are interested in whether or not you changed your sleep in the past couple of weeks. On a scale from 1 to 10, with 1 meaning that you did not make positive changes to your sleeping patterns and 10 meaning you made significant changes to your sleeping patterns, how much positive changes did you make over the past two weeks? </a:t>
            </a:r>
            <a:endParaRPr lang="en-US" dirty="0"/>
          </a:p>
        </p:txBody>
      </p:sp>
      <p:sp>
        <p:nvSpPr>
          <p:cNvPr id="4" name="Slide Number Placeholder 3"/>
          <p:cNvSpPr>
            <a:spLocks noGrp="1"/>
          </p:cNvSpPr>
          <p:nvPr>
            <p:ph type="sldNum" sz="quarter" idx="10"/>
          </p:nvPr>
        </p:nvSpPr>
        <p:spPr/>
        <p:txBody>
          <a:bodyPr/>
          <a:lstStyle/>
          <a:p>
            <a:fld id="{2053B9AA-95A6-2246-A8E5-0CBE99E5C80D}" type="slidenum">
              <a:rPr lang="en-US" smtClean="0"/>
              <a:t>10</a:t>
            </a:fld>
            <a:endParaRPr lang="en-US"/>
          </a:p>
        </p:txBody>
      </p:sp>
    </p:spTree>
    <p:extLst>
      <p:ext uri="{BB962C8B-B14F-4D97-AF65-F5344CB8AC3E}">
        <p14:creationId xmlns:p14="http://schemas.microsoft.com/office/powerpoint/2010/main" val="3777484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International Physical Activity Questionnaire</a:t>
            </a:r>
          </a:p>
          <a:p>
            <a:endParaRPr lang="en-US" dirty="0" smtClean="0"/>
          </a:p>
          <a:p>
            <a:r>
              <a:rPr lang="en-US" baseline="0" dirty="0" smtClean="0"/>
              <a:t>The IPAQ  is a self-report measure of physical activity for the past 7 days. It asks questions about the # of days/week they engaged in vigorous, moderate, and walking activities and then how much time they spend doing each of these activities on one of those 7 days.</a:t>
            </a:r>
          </a:p>
          <a:p>
            <a:endParaRPr lang="en-US" baseline="0" dirty="0" smtClean="0"/>
          </a:p>
          <a:p>
            <a:r>
              <a:rPr lang="en-US" baseline="0" dirty="0" smtClean="0"/>
              <a:t>***Note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vigorous</a:t>
            </a:r>
            <a:r>
              <a:rPr lang="en-US" sz="1200" kern="1200" dirty="0" smtClean="0">
                <a:solidFill>
                  <a:schemeClr val="tx1"/>
                </a:solidFill>
                <a:effectLst/>
                <a:latin typeface="+mn-lt"/>
                <a:ea typeface="+mn-ea"/>
                <a:cs typeface="+mn-cs"/>
              </a:rPr>
              <a:t> physical activities like heavy lifting, digging, aerobics, or fast bicycling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moderate</a:t>
            </a:r>
            <a:r>
              <a:rPr lang="en-US" sz="1200" kern="1200" dirty="0" smtClean="0">
                <a:solidFill>
                  <a:schemeClr val="tx1"/>
                </a:solidFill>
                <a:effectLst/>
                <a:latin typeface="+mn-lt"/>
                <a:ea typeface="+mn-ea"/>
                <a:cs typeface="+mn-cs"/>
              </a:rPr>
              <a:t> physical activities like carrying light loads, bicycling at a regular pace, or doubles tennis  Do not include walking.</a:t>
            </a:r>
          </a:p>
          <a:p>
            <a:endParaRPr lang="en-US" dirty="0" smtClean="0"/>
          </a:p>
          <a:p>
            <a:endParaRPr lang="en-US" dirty="0" smtClean="0"/>
          </a:p>
          <a:p>
            <a:r>
              <a:rPr lang="en-US" sz="1200" b="0" i="0" u="none" strike="noStrike" kern="1200" baseline="0" dirty="0" smtClean="0">
                <a:solidFill>
                  <a:schemeClr val="tx1"/>
                </a:solidFill>
                <a:latin typeface="+mn-lt"/>
                <a:ea typeface="+mn-ea"/>
                <a:cs typeface="+mn-cs"/>
              </a:rPr>
              <a:t>Sleep Scale from the Medical Outcomes Study</a:t>
            </a:r>
          </a:p>
          <a:p>
            <a:r>
              <a:rPr lang="en-US" sz="1200" b="0" i="0" u="none" strike="noStrike" kern="1200" baseline="0" dirty="0" smtClean="0">
                <a:solidFill>
                  <a:schemeClr val="tx1"/>
                </a:solidFill>
                <a:latin typeface="+mn-lt"/>
                <a:ea typeface="+mn-ea"/>
                <a:cs typeface="+mn-cs"/>
              </a:rPr>
              <a:t>Sleep quality – </a:t>
            </a:r>
          </a:p>
          <a:p>
            <a:r>
              <a:rPr lang="en-US" sz="1200" b="0" i="0" u="none" strike="noStrike" kern="1200" baseline="0" dirty="0" smtClean="0">
                <a:solidFill>
                  <a:schemeClr val="tx1"/>
                </a:solidFill>
                <a:latin typeface="+mn-lt"/>
                <a:ea typeface="+mn-ea"/>
                <a:cs typeface="+mn-cs"/>
              </a:rPr>
              <a:t>On the average, how many hours did you sleep each night during the past 4</a:t>
            </a:r>
          </a:p>
          <a:p>
            <a:r>
              <a:rPr lang="en-US" sz="1200" b="0" i="0" u="none" strike="noStrike" kern="1200" baseline="0" dirty="0" smtClean="0">
                <a:solidFill>
                  <a:schemeClr val="tx1"/>
                </a:solidFill>
                <a:latin typeface="+mn-lt"/>
                <a:ea typeface="+mn-ea"/>
                <a:cs typeface="+mn-cs"/>
              </a:rPr>
              <a:t>weeks?</a:t>
            </a:r>
          </a:p>
        </p:txBody>
      </p:sp>
      <p:sp>
        <p:nvSpPr>
          <p:cNvPr id="4" name="Slide Number Placeholder 3"/>
          <p:cNvSpPr>
            <a:spLocks noGrp="1"/>
          </p:cNvSpPr>
          <p:nvPr>
            <p:ph type="sldNum" sz="quarter" idx="10"/>
          </p:nvPr>
        </p:nvSpPr>
        <p:spPr/>
        <p:txBody>
          <a:bodyPr/>
          <a:lstStyle/>
          <a:p>
            <a:fld id="{2053B9AA-95A6-2246-A8E5-0CBE99E5C80D}" type="slidenum">
              <a:rPr lang="en-US" smtClean="0"/>
              <a:t>11</a:t>
            </a:fld>
            <a:endParaRPr lang="en-US"/>
          </a:p>
        </p:txBody>
      </p:sp>
    </p:spTree>
    <p:extLst>
      <p:ext uri="{BB962C8B-B14F-4D97-AF65-F5344CB8AC3E}">
        <p14:creationId xmlns:p14="http://schemas.microsoft.com/office/powerpoint/2010/main" val="3777484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353FBF-1134-C042-898D-245AA071CCD4}"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5DC01-3E23-EF4F-B5D5-FABFE76B2CB4}" type="slidenum">
              <a:rPr lang="en-US" smtClean="0"/>
              <a:t>‹#›</a:t>
            </a:fld>
            <a:endParaRPr lang="en-US"/>
          </a:p>
        </p:txBody>
      </p:sp>
    </p:spTree>
    <p:extLst>
      <p:ext uri="{BB962C8B-B14F-4D97-AF65-F5344CB8AC3E}">
        <p14:creationId xmlns:p14="http://schemas.microsoft.com/office/powerpoint/2010/main" val="209156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353FBF-1134-C042-898D-245AA071CCD4}"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5DC01-3E23-EF4F-B5D5-FABFE76B2CB4}" type="slidenum">
              <a:rPr lang="en-US" smtClean="0"/>
              <a:t>‹#›</a:t>
            </a:fld>
            <a:endParaRPr lang="en-US"/>
          </a:p>
        </p:txBody>
      </p:sp>
    </p:spTree>
    <p:extLst>
      <p:ext uri="{BB962C8B-B14F-4D97-AF65-F5344CB8AC3E}">
        <p14:creationId xmlns:p14="http://schemas.microsoft.com/office/powerpoint/2010/main" val="209327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353FBF-1134-C042-898D-245AA071CCD4}"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5DC01-3E23-EF4F-B5D5-FABFE76B2CB4}" type="slidenum">
              <a:rPr lang="en-US" smtClean="0"/>
              <a:t>‹#›</a:t>
            </a:fld>
            <a:endParaRPr lang="en-US"/>
          </a:p>
        </p:txBody>
      </p:sp>
    </p:spTree>
    <p:extLst>
      <p:ext uri="{BB962C8B-B14F-4D97-AF65-F5344CB8AC3E}">
        <p14:creationId xmlns:p14="http://schemas.microsoft.com/office/powerpoint/2010/main" val="2681442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353FBF-1134-C042-898D-245AA071CCD4}"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5DC01-3E23-EF4F-B5D5-FABFE76B2CB4}" type="slidenum">
              <a:rPr lang="en-US" smtClean="0"/>
              <a:t>‹#›</a:t>
            </a:fld>
            <a:endParaRPr lang="en-US"/>
          </a:p>
        </p:txBody>
      </p:sp>
    </p:spTree>
    <p:extLst>
      <p:ext uri="{BB962C8B-B14F-4D97-AF65-F5344CB8AC3E}">
        <p14:creationId xmlns:p14="http://schemas.microsoft.com/office/powerpoint/2010/main" val="314651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353FBF-1134-C042-898D-245AA071CCD4}"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5DC01-3E23-EF4F-B5D5-FABFE76B2CB4}" type="slidenum">
              <a:rPr lang="en-US" smtClean="0"/>
              <a:t>‹#›</a:t>
            </a:fld>
            <a:endParaRPr lang="en-US"/>
          </a:p>
        </p:txBody>
      </p:sp>
    </p:spTree>
    <p:extLst>
      <p:ext uri="{BB962C8B-B14F-4D97-AF65-F5344CB8AC3E}">
        <p14:creationId xmlns:p14="http://schemas.microsoft.com/office/powerpoint/2010/main" val="4186875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353FBF-1134-C042-898D-245AA071CCD4}"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65DC01-3E23-EF4F-B5D5-FABFE76B2CB4}" type="slidenum">
              <a:rPr lang="en-US" smtClean="0"/>
              <a:t>‹#›</a:t>
            </a:fld>
            <a:endParaRPr lang="en-US"/>
          </a:p>
        </p:txBody>
      </p:sp>
    </p:spTree>
    <p:extLst>
      <p:ext uri="{BB962C8B-B14F-4D97-AF65-F5344CB8AC3E}">
        <p14:creationId xmlns:p14="http://schemas.microsoft.com/office/powerpoint/2010/main" val="2249014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353FBF-1134-C042-898D-245AA071CCD4}" type="datetimeFigureOut">
              <a:rPr lang="en-US" smtClean="0"/>
              <a:t>6/25/2014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65DC01-3E23-EF4F-B5D5-FABFE76B2CB4}" type="slidenum">
              <a:rPr lang="en-US" smtClean="0"/>
              <a:t>‹#›</a:t>
            </a:fld>
            <a:endParaRPr lang="en-US"/>
          </a:p>
        </p:txBody>
      </p:sp>
    </p:spTree>
    <p:extLst>
      <p:ext uri="{BB962C8B-B14F-4D97-AF65-F5344CB8AC3E}">
        <p14:creationId xmlns:p14="http://schemas.microsoft.com/office/powerpoint/2010/main" val="3336114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353FBF-1134-C042-898D-245AA071CCD4}" type="datetimeFigureOut">
              <a:rPr lang="en-US" smtClean="0"/>
              <a:t>6/25/2014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65DC01-3E23-EF4F-B5D5-FABFE76B2CB4}" type="slidenum">
              <a:rPr lang="en-US" smtClean="0"/>
              <a:t>‹#›</a:t>
            </a:fld>
            <a:endParaRPr lang="en-US"/>
          </a:p>
        </p:txBody>
      </p:sp>
    </p:spTree>
    <p:extLst>
      <p:ext uri="{BB962C8B-B14F-4D97-AF65-F5344CB8AC3E}">
        <p14:creationId xmlns:p14="http://schemas.microsoft.com/office/powerpoint/2010/main" val="415755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353FBF-1134-C042-898D-245AA071CCD4}" type="datetimeFigureOut">
              <a:rPr lang="en-US" smtClean="0"/>
              <a:t>6/25/2014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65DC01-3E23-EF4F-B5D5-FABFE76B2CB4}" type="slidenum">
              <a:rPr lang="en-US" smtClean="0"/>
              <a:t>‹#›</a:t>
            </a:fld>
            <a:endParaRPr lang="en-US"/>
          </a:p>
        </p:txBody>
      </p:sp>
    </p:spTree>
    <p:extLst>
      <p:ext uri="{BB962C8B-B14F-4D97-AF65-F5344CB8AC3E}">
        <p14:creationId xmlns:p14="http://schemas.microsoft.com/office/powerpoint/2010/main" val="223744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353FBF-1134-C042-898D-245AA071CCD4}"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65DC01-3E23-EF4F-B5D5-FABFE76B2CB4}" type="slidenum">
              <a:rPr lang="en-US" smtClean="0"/>
              <a:t>‹#›</a:t>
            </a:fld>
            <a:endParaRPr lang="en-US"/>
          </a:p>
        </p:txBody>
      </p:sp>
    </p:spTree>
    <p:extLst>
      <p:ext uri="{BB962C8B-B14F-4D97-AF65-F5344CB8AC3E}">
        <p14:creationId xmlns:p14="http://schemas.microsoft.com/office/powerpoint/2010/main" val="441568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353FBF-1134-C042-898D-245AA071CCD4}"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65DC01-3E23-EF4F-B5D5-FABFE76B2CB4}" type="slidenum">
              <a:rPr lang="en-US" smtClean="0"/>
              <a:t>‹#›</a:t>
            </a:fld>
            <a:endParaRPr lang="en-US"/>
          </a:p>
        </p:txBody>
      </p:sp>
    </p:spTree>
    <p:extLst>
      <p:ext uri="{BB962C8B-B14F-4D97-AF65-F5344CB8AC3E}">
        <p14:creationId xmlns:p14="http://schemas.microsoft.com/office/powerpoint/2010/main" val="3483092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53FBF-1134-C042-898D-245AA071CCD4}" type="datetimeFigureOut">
              <a:rPr lang="en-US" smtClean="0"/>
              <a:t>6/25/2014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5DC01-3E23-EF4F-B5D5-FABFE76B2CB4}" type="slidenum">
              <a:rPr lang="en-US" smtClean="0"/>
              <a:t>‹#›</a:t>
            </a:fld>
            <a:endParaRPr lang="en-US"/>
          </a:p>
        </p:txBody>
      </p:sp>
    </p:spTree>
    <p:extLst>
      <p:ext uri="{BB962C8B-B14F-4D97-AF65-F5344CB8AC3E}">
        <p14:creationId xmlns:p14="http://schemas.microsoft.com/office/powerpoint/2010/main" val="913417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 name="Picture 7"/>
          <p:cNvPicPr>
            <a:picLocks noChangeAspect="1"/>
          </p:cNvPicPr>
          <p:nvPr/>
        </p:nvPicPr>
        <p:blipFill>
          <a:blip r:embed="rId2"/>
          <a:stretch>
            <a:fillRect/>
          </a:stretch>
        </p:blipFill>
        <p:spPr>
          <a:xfrm>
            <a:off x="0" y="0"/>
            <a:ext cx="10302436" cy="6874534"/>
          </a:xfrm>
          <a:prstGeom prst="rect">
            <a:avLst/>
          </a:prstGeom>
        </p:spPr>
      </p:pic>
      <p:sp>
        <p:nvSpPr>
          <p:cNvPr id="9" name="TextBox 8"/>
          <p:cNvSpPr txBox="1"/>
          <p:nvPr/>
        </p:nvSpPr>
        <p:spPr>
          <a:xfrm>
            <a:off x="4480944" y="0"/>
            <a:ext cx="184666" cy="584776"/>
          </a:xfrm>
          <a:prstGeom prst="rect">
            <a:avLst/>
          </a:prstGeom>
          <a:noFill/>
        </p:spPr>
        <p:txBody>
          <a:bodyPr wrap="none" rtlCol="0">
            <a:spAutoFit/>
          </a:bodyPr>
          <a:lstStyle/>
          <a:p>
            <a:pPr algn="ctr"/>
            <a:endParaRPr lang="en-US" sz="3200" b="1" dirty="0">
              <a:ln w="6350">
                <a:solidFill>
                  <a:srgbClr val="DE4AAF"/>
                </a:solidFill>
              </a:ln>
            </a:endParaRPr>
          </a:p>
        </p:txBody>
      </p:sp>
      <p:sp>
        <p:nvSpPr>
          <p:cNvPr id="10" name="TextBox 9"/>
          <p:cNvSpPr txBox="1"/>
          <p:nvPr/>
        </p:nvSpPr>
        <p:spPr>
          <a:xfrm>
            <a:off x="6149961" y="5552581"/>
            <a:ext cx="184666" cy="523220"/>
          </a:xfrm>
          <a:prstGeom prst="rect">
            <a:avLst/>
          </a:prstGeom>
          <a:noFill/>
        </p:spPr>
        <p:txBody>
          <a:bodyPr wrap="none" rtlCol="0">
            <a:spAutoFit/>
          </a:bodyPr>
          <a:lstStyle/>
          <a:p>
            <a:pPr algn="ctr"/>
            <a:endParaRPr lang="en-US" sz="2800" dirty="0">
              <a:ln w="6350">
                <a:solidFill>
                  <a:srgbClr val="DE4AAF"/>
                </a:solidFill>
              </a:ln>
            </a:endParaRPr>
          </a:p>
        </p:txBody>
      </p:sp>
      <p:sp>
        <p:nvSpPr>
          <p:cNvPr id="11" name="TextBox 10"/>
          <p:cNvSpPr txBox="1"/>
          <p:nvPr/>
        </p:nvSpPr>
        <p:spPr>
          <a:xfrm>
            <a:off x="5519370" y="4444619"/>
            <a:ext cx="184666" cy="369332"/>
          </a:xfrm>
          <a:prstGeom prst="rect">
            <a:avLst/>
          </a:prstGeom>
          <a:noFill/>
        </p:spPr>
        <p:txBody>
          <a:bodyPr wrap="none" rtlCol="0">
            <a:spAutoFit/>
          </a:bodyPr>
          <a:lstStyle/>
          <a:p>
            <a:endParaRPr lang="en-US" dirty="0"/>
          </a:p>
        </p:txBody>
      </p:sp>
      <p:sp>
        <p:nvSpPr>
          <p:cNvPr id="12" name="Rounded Rectangle 11"/>
          <p:cNvSpPr/>
          <p:nvPr/>
        </p:nvSpPr>
        <p:spPr>
          <a:xfrm>
            <a:off x="5624261" y="5195215"/>
            <a:ext cx="3519739" cy="1235152"/>
          </a:xfrm>
          <a:prstGeom prst="roundRect">
            <a:avLst/>
          </a:prstGeom>
          <a:solidFill>
            <a:srgbClr val="DE4AAF">
              <a:alpha val="45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2800" dirty="0" smtClean="0"/>
              <a:t> Maureen Flynn and</a:t>
            </a:r>
          </a:p>
          <a:p>
            <a:pPr algn="ctr"/>
            <a:r>
              <a:rPr lang="en-US" sz="2800" dirty="0" smtClean="0"/>
              <a:t>Olga </a:t>
            </a:r>
            <a:r>
              <a:rPr lang="en-US" sz="2800" dirty="0" err="1" smtClean="0"/>
              <a:t>Berkout</a:t>
            </a:r>
            <a:endParaRPr lang="en-US" sz="2800" dirty="0"/>
          </a:p>
        </p:txBody>
      </p:sp>
      <p:sp>
        <p:nvSpPr>
          <p:cNvPr id="14" name="TextBox 13"/>
          <p:cNvSpPr txBox="1"/>
          <p:nvPr/>
        </p:nvSpPr>
        <p:spPr>
          <a:xfrm>
            <a:off x="8283862" y="4284473"/>
            <a:ext cx="184666" cy="369332"/>
          </a:xfrm>
          <a:prstGeom prst="rect">
            <a:avLst/>
          </a:prstGeom>
          <a:noFill/>
        </p:spPr>
        <p:txBody>
          <a:bodyPr wrap="none" rtlCol="0">
            <a:spAutoFit/>
          </a:bodyPr>
          <a:lstStyle/>
          <a:p>
            <a:endParaRPr lang="en-US" dirty="0"/>
          </a:p>
        </p:txBody>
      </p:sp>
      <p:sp>
        <p:nvSpPr>
          <p:cNvPr id="15" name="Rounded Rectangle 14"/>
          <p:cNvSpPr/>
          <p:nvPr/>
        </p:nvSpPr>
        <p:spPr>
          <a:xfrm>
            <a:off x="1" y="308918"/>
            <a:ext cx="9144000" cy="1852276"/>
          </a:xfrm>
          <a:prstGeom prst="roundRect">
            <a:avLst/>
          </a:prstGeom>
          <a:solidFill>
            <a:srgbClr val="DE4AAF">
              <a:alpha val="43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3600" b="1" dirty="0"/>
              <a:t>Building Wellbeing in Diverse Populations: An Examination of ACT for Healthy Living in a Hispanic Sample</a:t>
            </a:r>
          </a:p>
        </p:txBody>
      </p:sp>
    </p:spTree>
    <p:extLst>
      <p:ext uri="{BB962C8B-B14F-4D97-AF65-F5344CB8AC3E}">
        <p14:creationId xmlns:p14="http://schemas.microsoft.com/office/powerpoint/2010/main" val="3345278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0561696" cy="6917911"/>
          </a:xfrm>
          <a:prstGeom prst="rect">
            <a:avLst/>
          </a:prstGeom>
        </p:spPr>
      </p:pic>
      <p:sp>
        <p:nvSpPr>
          <p:cNvPr id="3" name="Rectangle 2"/>
          <p:cNvSpPr/>
          <p:nvPr/>
        </p:nvSpPr>
        <p:spPr>
          <a:xfrm>
            <a:off x="-1" y="546745"/>
            <a:ext cx="9336183" cy="1748539"/>
          </a:xfrm>
          <a:prstGeom prst="rect">
            <a:avLst/>
          </a:prstGeom>
          <a:solidFill>
            <a:srgbClr val="05021F">
              <a:alpha val="7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t>Dependent Measures</a:t>
            </a:r>
            <a:endParaRPr lang="en-US" sz="4800" dirty="0"/>
          </a:p>
        </p:txBody>
      </p:sp>
      <p:sp>
        <p:nvSpPr>
          <p:cNvPr id="4" name="Rectangle 3"/>
          <p:cNvSpPr/>
          <p:nvPr/>
        </p:nvSpPr>
        <p:spPr>
          <a:xfrm>
            <a:off x="1753713" y="2654256"/>
            <a:ext cx="7734869" cy="1316431"/>
          </a:xfrm>
          <a:prstGeom prst="rect">
            <a:avLst/>
          </a:prstGeom>
          <a:solidFill>
            <a:srgbClr val="05021F">
              <a:alpha val="7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t>Willingness</a:t>
            </a:r>
            <a:endParaRPr lang="en-US" sz="4800" dirty="0"/>
          </a:p>
        </p:txBody>
      </p:sp>
      <p:sp>
        <p:nvSpPr>
          <p:cNvPr id="5" name="Rectangle 4"/>
          <p:cNvSpPr/>
          <p:nvPr/>
        </p:nvSpPr>
        <p:spPr>
          <a:xfrm>
            <a:off x="1753713" y="4154553"/>
            <a:ext cx="7734869" cy="1316431"/>
          </a:xfrm>
          <a:prstGeom prst="rect">
            <a:avLst/>
          </a:prstGeom>
          <a:solidFill>
            <a:srgbClr val="05021F">
              <a:alpha val="7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t>Positive Changes</a:t>
            </a:r>
            <a:endParaRPr lang="en-US" sz="4800" dirty="0"/>
          </a:p>
        </p:txBody>
      </p:sp>
      <p:sp>
        <p:nvSpPr>
          <p:cNvPr id="6" name="Rectangle 5"/>
          <p:cNvSpPr/>
          <p:nvPr/>
        </p:nvSpPr>
        <p:spPr>
          <a:xfrm>
            <a:off x="1753713" y="5601479"/>
            <a:ext cx="7734869" cy="1316431"/>
          </a:xfrm>
          <a:prstGeom prst="rect">
            <a:avLst/>
          </a:prstGeom>
          <a:solidFill>
            <a:srgbClr val="05021F">
              <a:alpha val="7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t>Satisfaction with Behavior</a:t>
            </a:r>
            <a:endParaRPr lang="en-US" sz="4800" dirty="0"/>
          </a:p>
        </p:txBody>
      </p:sp>
    </p:spTree>
    <p:extLst>
      <p:ext uri="{BB962C8B-B14F-4D97-AF65-F5344CB8AC3E}">
        <p14:creationId xmlns:p14="http://schemas.microsoft.com/office/powerpoint/2010/main" val="3154298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0561696" cy="6917911"/>
          </a:xfrm>
          <a:prstGeom prst="rect">
            <a:avLst/>
          </a:prstGeom>
        </p:spPr>
      </p:pic>
      <p:sp>
        <p:nvSpPr>
          <p:cNvPr id="3" name="Rectangle 2"/>
          <p:cNvSpPr/>
          <p:nvPr/>
        </p:nvSpPr>
        <p:spPr>
          <a:xfrm>
            <a:off x="-1" y="546745"/>
            <a:ext cx="9336183" cy="1748539"/>
          </a:xfrm>
          <a:prstGeom prst="rect">
            <a:avLst/>
          </a:prstGeom>
          <a:solidFill>
            <a:srgbClr val="05021F">
              <a:alpha val="7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t>Dependent Measures</a:t>
            </a:r>
            <a:endParaRPr lang="en-US" sz="4800" dirty="0"/>
          </a:p>
        </p:txBody>
      </p:sp>
      <p:sp>
        <p:nvSpPr>
          <p:cNvPr id="4" name="Rectangle 3"/>
          <p:cNvSpPr/>
          <p:nvPr/>
        </p:nvSpPr>
        <p:spPr>
          <a:xfrm>
            <a:off x="1753713" y="2452699"/>
            <a:ext cx="7734869" cy="1316431"/>
          </a:xfrm>
          <a:prstGeom prst="rect">
            <a:avLst/>
          </a:prstGeom>
          <a:solidFill>
            <a:srgbClr val="05021F">
              <a:alpha val="7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t>Physical Activity</a:t>
            </a:r>
            <a:endParaRPr lang="en-US" sz="4800" dirty="0"/>
          </a:p>
        </p:txBody>
      </p:sp>
      <p:sp>
        <p:nvSpPr>
          <p:cNvPr id="5" name="Rectangle 4"/>
          <p:cNvSpPr/>
          <p:nvPr/>
        </p:nvSpPr>
        <p:spPr>
          <a:xfrm>
            <a:off x="1753713" y="3932840"/>
            <a:ext cx="7734869" cy="1316431"/>
          </a:xfrm>
          <a:prstGeom prst="rect">
            <a:avLst/>
          </a:prstGeom>
          <a:solidFill>
            <a:srgbClr val="05021F">
              <a:alpha val="7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t>Sleep</a:t>
            </a:r>
            <a:endParaRPr lang="en-US" sz="4800" dirty="0"/>
          </a:p>
        </p:txBody>
      </p:sp>
      <p:sp>
        <p:nvSpPr>
          <p:cNvPr id="6" name="Rectangle 5"/>
          <p:cNvSpPr/>
          <p:nvPr/>
        </p:nvSpPr>
        <p:spPr>
          <a:xfrm>
            <a:off x="1753713" y="5514434"/>
            <a:ext cx="7734869" cy="1316431"/>
          </a:xfrm>
          <a:prstGeom prst="rect">
            <a:avLst/>
          </a:prstGeom>
          <a:solidFill>
            <a:srgbClr val="05021F">
              <a:alpha val="7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t>Weight</a:t>
            </a:r>
            <a:endParaRPr lang="en-US" sz="4800" dirty="0"/>
          </a:p>
        </p:txBody>
      </p:sp>
    </p:spTree>
    <p:extLst>
      <p:ext uri="{BB962C8B-B14F-4D97-AF65-F5344CB8AC3E}">
        <p14:creationId xmlns:p14="http://schemas.microsoft.com/office/powerpoint/2010/main" val="1518203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0561696" cy="6917911"/>
          </a:xfrm>
          <a:prstGeom prst="rect">
            <a:avLst/>
          </a:prstGeom>
        </p:spPr>
      </p:pic>
      <p:sp>
        <p:nvSpPr>
          <p:cNvPr id="3" name="Rectangle 2"/>
          <p:cNvSpPr/>
          <p:nvPr/>
        </p:nvSpPr>
        <p:spPr>
          <a:xfrm>
            <a:off x="-1" y="546745"/>
            <a:ext cx="9336183" cy="1748539"/>
          </a:xfrm>
          <a:prstGeom prst="rect">
            <a:avLst/>
          </a:prstGeom>
          <a:solidFill>
            <a:srgbClr val="05021F">
              <a:alpha val="7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t>Dependent Measures</a:t>
            </a:r>
            <a:endParaRPr lang="en-US" sz="4800" dirty="0"/>
          </a:p>
        </p:txBody>
      </p:sp>
      <p:sp>
        <p:nvSpPr>
          <p:cNvPr id="4" name="Rectangle 3"/>
          <p:cNvSpPr/>
          <p:nvPr/>
        </p:nvSpPr>
        <p:spPr>
          <a:xfrm>
            <a:off x="1753713" y="2654256"/>
            <a:ext cx="7734869" cy="1316431"/>
          </a:xfrm>
          <a:prstGeom prst="rect">
            <a:avLst/>
          </a:prstGeom>
          <a:solidFill>
            <a:srgbClr val="05021F">
              <a:alpha val="7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err="1" smtClean="0"/>
              <a:t>AAQEx</a:t>
            </a:r>
            <a:endParaRPr lang="en-US" sz="4800" dirty="0"/>
          </a:p>
        </p:txBody>
      </p:sp>
      <p:sp>
        <p:nvSpPr>
          <p:cNvPr id="5" name="Rectangle 4"/>
          <p:cNvSpPr/>
          <p:nvPr/>
        </p:nvSpPr>
        <p:spPr>
          <a:xfrm>
            <a:off x="1753713" y="4154553"/>
            <a:ext cx="7734869" cy="1316431"/>
          </a:xfrm>
          <a:prstGeom prst="rect">
            <a:avLst/>
          </a:prstGeom>
          <a:solidFill>
            <a:srgbClr val="05021F">
              <a:alpha val="7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t>FAAQ</a:t>
            </a:r>
            <a:endParaRPr lang="en-US" sz="4800" dirty="0"/>
          </a:p>
        </p:txBody>
      </p:sp>
    </p:spTree>
    <p:extLst>
      <p:ext uri="{BB962C8B-B14F-4D97-AF65-F5344CB8AC3E}">
        <p14:creationId xmlns:p14="http://schemas.microsoft.com/office/powerpoint/2010/main" val="36532122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29619"/>
            <a:ext cx="10361157" cy="6896844"/>
          </a:xfrm>
          <a:prstGeom prst="rect">
            <a:avLst/>
          </a:prstGeom>
        </p:spPr>
      </p:pic>
      <p:sp>
        <p:nvSpPr>
          <p:cNvPr id="5" name="Rounded Rectangle 4"/>
          <p:cNvSpPr/>
          <p:nvPr/>
        </p:nvSpPr>
        <p:spPr>
          <a:xfrm>
            <a:off x="430944" y="5303668"/>
            <a:ext cx="5035747" cy="1203351"/>
          </a:xfrm>
          <a:prstGeom prst="roundRect">
            <a:avLst/>
          </a:prstGeom>
          <a:solidFill>
            <a:schemeClr val="accent6">
              <a:lumMod val="20000"/>
              <a:lumOff val="80000"/>
              <a:alpha val="68000"/>
            </a:schemeClr>
          </a:solidFill>
          <a:ln w="762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smtClean="0"/>
              <a:t>Participants</a:t>
            </a:r>
            <a:endParaRPr lang="en-US" dirty="0"/>
          </a:p>
        </p:txBody>
      </p:sp>
    </p:spTree>
    <p:extLst>
      <p:ext uri="{BB962C8B-B14F-4D97-AF65-F5344CB8AC3E}">
        <p14:creationId xmlns:p14="http://schemas.microsoft.com/office/powerpoint/2010/main" val="1760392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endParaRPr lang="en-US" dirty="0"/>
          </a:p>
        </p:txBody>
      </p:sp>
      <p:pic>
        <p:nvPicPr>
          <p:cNvPr id="4" name="Content Placeholder 3"/>
          <p:cNvPicPr>
            <a:picLocks noGrp="1" noChangeAspect="1"/>
          </p:cNvPicPr>
          <p:nvPr>
            <p:ph idx="1"/>
          </p:nvPr>
        </p:nvPicPr>
        <p:blipFill>
          <a:blip r:embed="rId3"/>
          <a:srcRect t="15208" b="15208"/>
          <a:stretch>
            <a:fillRect/>
          </a:stretch>
        </p:blipFill>
        <p:spPr>
          <a:xfrm>
            <a:off x="-1" y="0"/>
            <a:ext cx="12482807" cy="6858000"/>
          </a:xfrm>
        </p:spPr>
      </p:pic>
      <p:graphicFrame>
        <p:nvGraphicFramePr>
          <p:cNvPr id="3" name="Diagram 2"/>
          <p:cNvGraphicFramePr/>
          <p:nvPr>
            <p:extLst>
              <p:ext uri="{D42A27DB-BD31-4B8C-83A1-F6EECF244321}">
                <p14:modId xmlns:p14="http://schemas.microsoft.com/office/powerpoint/2010/main" val="2291060036"/>
              </p:ext>
            </p:extLst>
          </p:nvPr>
        </p:nvGraphicFramePr>
        <p:xfrm>
          <a:off x="457200" y="274638"/>
          <a:ext cx="8229600" cy="6254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4363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8634" b="8634"/>
          <a:stretch>
            <a:fillRect/>
          </a:stretch>
        </p:blipFill>
        <p:spPr>
          <a:xfrm>
            <a:off x="-1" y="0"/>
            <a:ext cx="12482807" cy="6858000"/>
          </a:xfrm>
        </p:spPr>
      </p:pic>
      <p:graphicFrame>
        <p:nvGraphicFramePr>
          <p:cNvPr id="5" name="Table 4"/>
          <p:cNvGraphicFramePr>
            <a:graphicFrameLocks noGrp="1"/>
          </p:cNvGraphicFramePr>
          <p:nvPr>
            <p:extLst>
              <p:ext uri="{D42A27DB-BD31-4B8C-83A1-F6EECF244321}">
                <p14:modId xmlns:p14="http://schemas.microsoft.com/office/powerpoint/2010/main" val="943287574"/>
              </p:ext>
            </p:extLst>
          </p:nvPr>
        </p:nvGraphicFramePr>
        <p:xfrm>
          <a:off x="765991" y="2848005"/>
          <a:ext cx="7920809" cy="2985569"/>
        </p:xfrm>
        <a:graphic>
          <a:graphicData uri="http://schemas.openxmlformats.org/drawingml/2006/table">
            <a:tbl>
              <a:tblPr firstRow="1" bandRow="1">
                <a:tableStyleId>{2D5ABB26-0587-4C30-8999-92F81FD0307C}</a:tableStyleId>
              </a:tblPr>
              <a:tblGrid>
                <a:gridCol w="2618291"/>
                <a:gridCol w="1767506"/>
                <a:gridCol w="1767506"/>
                <a:gridCol w="1767506"/>
              </a:tblGrid>
              <a:tr h="448122">
                <a:tc>
                  <a:txBody>
                    <a:bodyPr/>
                    <a:lstStyle/>
                    <a:p>
                      <a:pPr algn="ctr"/>
                      <a:r>
                        <a:rPr lang="en-US" sz="2800" b="1" dirty="0" smtClean="0">
                          <a:solidFill>
                            <a:schemeClr val="tx1"/>
                          </a:solidFill>
                        </a:rPr>
                        <a:t> </a:t>
                      </a:r>
                      <a:endParaRPr lang="en-US" sz="2800" b="1" dirty="0">
                        <a:solidFill>
                          <a:schemeClr val="tx1"/>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Overall</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Values</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Control</a:t>
                      </a:r>
                      <a:endParaRPr lang="en-US" sz="2800" b="1" dirty="0">
                        <a:solidFill>
                          <a:schemeClr val="tx1"/>
                        </a:solidFill>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r>
              <a:tr h="448122">
                <a:tc>
                  <a:txBody>
                    <a:bodyPr/>
                    <a:lstStyle/>
                    <a:p>
                      <a:r>
                        <a:rPr lang="en-US" sz="2800" b="1" dirty="0" smtClean="0">
                          <a:solidFill>
                            <a:schemeClr val="tx1"/>
                          </a:solidFill>
                        </a:rPr>
                        <a:t>Males</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ctr"/>
                      <a:r>
                        <a:rPr lang="en-US" sz="2800" b="1" dirty="0" smtClean="0">
                          <a:solidFill>
                            <a:schemeClr val="tx1"/>
                          </a:solidFill>
                        </a:rPr>
                        <a:t>22.5%</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ctr"/>
                      <a:r>
                        <a:rPr lang="en-US" sz="2800" b="1" dirty="0" smtClean="0">
                          <a:solidFill>
                            <a:schemeClr val="tx1"/>
                          </a:solidFill>
                        </a:rPr>
                        <a:t>16.7%</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ctr"/>
                      <a:r>
                        <a:rPr lang="en-US" sz="2800" b="1" dirty="0" smtClean="0">
                          <a:solidFill>
                            <a:schemeClr val="tx1"/>
                          </a:solidFill>
                        </a:rPr>
                        <a:t>31.3%</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r>
              <a:tr h="448122">
                <a:tc>
                  <a:txBody>
                    <a:bodyPr/>
                    <a:lstStyle/>
                    <a:p>
                      <a:r>
                        <a:rPr lang="en-US" sz="2800" b="1" dirty="0" smtClean="0">
                          <a:solidFill>
                            <a:schemeClr val="tx1"/>
                          </a:solidFill>
                        </a:rPr>
                        <a:t>Females</a:t>
                      </a:r>
                      <a:endParaRPr lang="en-US" sz="2800" b="1" dirty="0">
                        <a:solidFill>
                          <a:schemeClr val="tx1"/>
                        </a:solidFill>
                      </a:endParaRPr>
                    </a:p>
                  </a:txBody>
                  <a:tcPr>
                    <a:solidFill>
                      <a:schemeClr val="bg1">
                        <a:alpha val="50000"/>
                      </a:schemeClr>
                    </a:solidFill>
                  </a:tcPr>
                </a:tc>
                <a:tc>
                  <a:txBody>
                    <a:bodyPr/>
                    <a:lstStyle/>
                    <a:p>
                      <a:pPr algn="ctr"/>
                      <a:r>
                        <a:rPr lang="en-US" sz="2800" b="1" dirty="0" smtClean="0">
                          <a:solidFill>
                            <a:schemeClr val="tx1"/>
                          </a:solidFill>
                        </a:rPr>
                        <a:t>77.5%</a:t>
                      </a:r>
                      <a:endParaRPr lang="en-US" sz="2800" b="1" dirty="0">
                        <a:solidFill>
                          <a:schemeClr val="tx1"/>
                        </a:solidFill>
                      </a:endParaRPr>
                    </a:p>
                  </a:txBody>
                  <a:tcPr>
                    <a:solidFill>
                      <a:schemeClr val="bg1">
                        <a:alpha val="50000"/>
                      </a:schemeClr>
                    </a:solidFill>
                  </a:tcPr>
                </a:tc>
                <a:tc>
                  <a:txBody>
                    <a:bodyPr/>
                    <a:lstStyle/>
                    <a:p>
                      <a:pPr algn="ctr"/>
                      <a:r>
                        <a:rPr lang="en-US" sz="2800" b="1" dirty="0" smtClean="0">
                          <a:solidFill>
                            <a:schemeClr val="tx1"/>
                          </a:solidFill>
                        </a:rPr>
                        <a:t>83.3%</a:t>
                      </a:r>
                      <a:endParaRPr lang="en-US" sz="2800" b="1" dirty="0">
                        <a:solidFill>
                          <a:schemeClr val="tx1"/>
                        </a:solidFill>
                      </a:endParaRPr>
                    </a:p>
                  </a:txBody>
                  <a:tcPr>
                    <a:solidFill>
                      <a:schemeClr val="bg1">
                        <a:alpha val="50000"/>
                      </a:schemeClr>
                    </a:solidFill>
                  </a:tcPr>
                </a:tc>
                <a:tc>
                  <a:txBody>
                    <a:bodyPr/>
                    <a:lstStyle/>
                    <a:p>
                      <a:pPr algn="ctr"/>
                      <a:r>
                        <a:rPr lang="en-US" sz="2800" b="1" dirty="0" smtClean="0">
                          <a:solidFill>
                            <a:schemeClr val="tx1"/>
                          </a:solidFill>
                        </a:rPr>
                        <a:t>68.8%</a:t>
                      </a:r>
                      <a:endParaRPr lang="en-US" sz="2800" b="1" dirty="0">
                        <a:solidFill>
                          <a:schemeClr val="tx1"/>
                        </a:solidFill>
                      </a:endParaRPr>
                    </a:p>
                  </a:txBody>
                  <a:tcPr>
                    <a:solidFill>
                      <a:schemeClr val="bg1">
                        <a:alpha val="50000"/>
                      </a:schemeClr>
                    </a:solidFill>
                  </a:tcPr>
                </a:tc>
              </a:tr>
              <a:tr h="1431090">
                <a:tc>
                  <a:txBody>
                    <a:bodyPr/>
                    <a:lstStyle/>
                    <a:p>
                      <a:r>
                        <a:rPr lang="en-US" sz="2800" b="1" dirty="0" smtClean="0">
                          <a:solidFill>
                            <a:schemeClr val="tx1"/>
                          </a:solidFill>
                        </a:rPr>
                        <a:t>Age</a:t>
                      </a:r>
                      <a:endParaRPr lang="en-US" sz="2800" b="1" dirty="0">
                        <a:solidFill>
                          <a:schemeClr val="tx1"/>
                        </a:solidFill>
                      </a:endParaRPr>
                    </a:p>
                  </a:txBody>
                  <a:tcPr>
                    <a:solidFill>
                      <a:schemeClr val="bg1">
                        <a:alpha val="50000"/>
                      </a:schemeClr>
                    </a:solidFill>
                  </a:tcPr>
                </a:tc>
                <a:tc>
                  <a:txBody>
                    <a:bodyPr/>
                    <a:lstStyle/>
                    <a:p>
                      <a:pPr algn="ctr"/>
                      <a:r>
                        <a:rPr lang="en-US" sz="2800" b="1" dirty="0" smtClean="0">
                          <a:solidFill>
                            <a:schemeClr val="tx1"/>
                          </a:solidFill>
                        </a:rPr>
                        <a:t>M = 22</a:t>
                      </a:r>
                    </a:p>
                    <a:p>
                      <a:pPr algn="ctr"/>
                      <a:r>
                        <a:rPr lang="en-US" sz="2800" b="1" dirty="0" smtClean="0">
                          <a:solidFill>
                            <a:schemeClr val="tx1"/>
                          </a:solidFill>
                        </a:rPr>
                        <a:t>SD</a:t>
                      </a:r>
                      <a:r>
                        <a:rPr lang="en-US" sz="2800" b="1" baseline="0" dirty="0" smtClean="0">
                          <a:solidFill>
                            <a:schemeClr val="tx1"/>
                          </a:solidFill>
                        </a:rPr>
                        <a:t> = 4.18</a:t>
                      </a:r>
                    </a:p>
                  </a:txBody>
                  <a:tcPr>
                    <a:solidFill>
                      <a:schemeClr val="bg1">
                        <a:alpha val="50000"/>
                      </a:schemeClr>
                    </a:solidFill>
                  </a:tcPr>
                </a:tc>
                <a:tc>
                  <a:txBody>
                    <a:bodyPr/>
                    <a:lstStyle/>
                    <a:p>
                      <a:pPr algn="ctr"/>
                      <a:r>
                        <a:rPr lang="en-US" sz="2800" b="1" dirty="0" smtClean="0">
                          <a:solidFill>
                            <a:schemeClr val="tx1"/>
                          </a:solidFill>
                        </a:rPr>
                        <a:t>M = 21.8</a:t>
                      </a:r>
                    </a:p>
                    <a:p>
                      <a:pPr algn="ctr"/>
                      <a:r>
                        <a:rPr lang="en-US" sz="2800" b="1" dirty="0" smtClean="0">
                          <a:solidFill>
                            <a:schemeClr val="tx1"/>
                          </a:solidFill>
                        </a:rPr>
                        <a:t>SD = 4.5</a:t>
                      </a:r>
                    </a:p>
                  </a:txBody>
                  <a:tcPr>
                    <a:solidFill>
                      <a:schemeClr val="bg1">
                        <a:alpha val="50000"/>
                      </a:schemeClr>
                    </a:solidFill>
                  </a:tcPr>
                </a:tc>
                <a:tc>
                  <a:txBody>
                    <a:bodyPr/>
                    <a:lstStyle/>
                    <a:p>
                      <a:pPr algn="ctr"/>
                      <a:r>
                        <a:rPr lang="en-US" sz="2800" b="1" dirty="0" smtClean="0">
                          <a:solidFill>
                            <a:schemeClr val="tx1"/>
                          </a:solidFill>
                        </a:rPr>
                        <a:t>M = 22.4</a:t>
                      </a:r>
                    </a:p>
                    <a:p>
                      <a:pPr algn="ctr"/>
                      <a:r>
                        <a:rPr lang="en-US" sz="2800" b="1" dirty="0" smtClean="0">
                          <a:solidFill>
                            <a:schemeClr val="tx1"/>
                          </a:solidFill>
                        </a:rPr>
                        <a:t>SD = 3.74</a:t>
                      </a:r>
                    </a:p>
                  </a:txBody>
                  <a:tcPr>
                    <a:solidFill>
                      <a:schemeClr val="bg1">
                        <a:alpha val="50000"/>
                      </a:schemeClr>
                    </a:solidFill>
                  </a:tcPr>
                </a:tc>
              </a:tr>
            </a:tbl>
          </a:graphicData>
        </a:graphic>
      </p:graphicFrame>
    </p:spTree>
    <p:extLst>
      <p:ext uri="{BB962C8B-B14F-4D97-AF65-F5344CB8AC3E}">
        <p14:creationId xmlns:p14="http://schemas.microsoft.com/office/powerpoint/2010/main" val="2465815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8634" b="8634"/>
          <a:stretch>
            <a:fillRect/>
          </a:stretch>
        </p:blipFill>
        <p:spPr>
          <a:xfrm>
            <a:off x="-1" y="0"/>
            <a:ext cx="12482807" cy="6858000"/>
          </a:xfrm>
        </p:spPr>
      </p:pic>
      <p:graphicFrame>
        <p:nvGraphicFramePr>
          <p:cNvPr id="5" name="Table 4"/>
          <p:cNvGraphicFramePr>
            <a:graphicFrameLocks noGrp="1"/>
          </p:cNvGraphicFramePr>
          <p:nvPr>
            <p:extLst>
              <p:ext uri="{D42A27DB-BD31-4B8C-83A1-F6EECF244321}">
                <p14:modId xmlns:p14="http://schemas.microsoft.com/office/powerpoint/2010/main" val="996814277"/>
              </p:ext>
            </p:extLst>
          </p:nvPr>
        </p:nvGraphicFramePr>
        <p:xfrm>
          <a:off x="1727130" y="2821808"/>
          <a:ext cx="6781500" cy="2624007"/>
        </p:xfrm>
        <a:graphic>
          <a:graphicData uri="http://schemas.openxmlformats.org/drawingml/2006/table">
            <a:tbl>
              <a:tblPr firstRow="1" bandRow="1">
                <a:tableStyleId>{2D5ABB26-0587-4C30-8999-92F81FD0307C}</a:tableStyleId>
              </a:tblPr>
              <a:tblGrid>
                <a:gridCol w="2455518"/>
                <a:gridCol w="1441994"/>
                <a:gridCol w="1441994"/>
                <a:gridCol w="1441994"/>
              </a:tblGrid>
              <a:tr h="551368">
                <a:tc>
                  <a:txBody>
                    <a:bodyPr/>
                    <a:lstStyle/>
                    <a:p>
                      <a:pPr algn="ctr"/>
                      <a:r>
                        <a:rPr lang="en-US" sz="2800" b="1" dirty="0" smtClean="0">
                          <a:solidFill>
                            <a:schemeClr val="tx1"/>
                          </a:solidFill>
                        </a:rPr>
                        <a:t>Ethnicity</a:t>
                      </a:r>
                      <a:endParaRPr lang="en-US" sz="2800" b="1" dirty="0">
                        <a:solidFill>
                          <a:schemeClr val="tx1"/>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Overall</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Values</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Control</a:t>
                      </a:r>
                      <a:endParaRPr lang="en-US" sz="2800" b="1" dirty="0">
                        <a:solidFill>
                          <a:schemeClr val="tx1"/>
                        </a:solidFill>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r>
              <a:tr h="370840">
                <a:tc>
                  <a:txBody>
                    <a:bodyPr/>
                    <a:lstStyle/>
                    <a:p>
                      <a:r>
                        <a:rPr lang="en-US" sz="2800" b="1" dirty="0" smtClean="0">
                          <a:solidFill>
                            <a:schemeClr val="tx1"/>
                          </a:solidFill>
                        </a:rPr>
                        <a:t>Hispanic</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r"/>
                      <a:r>
                        <a:rPr lang="en-US" sz="2800" b="1" dirty="0" smtClean="0">
                          <a:solidFill>
                            <a:schemeClr val="tx1"/>
                          </a:solidFill>
                        </a:rPr>
                        <a:t>90.0%</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r"/>
                      <a:r>
                        <a:rPr lang="en-US" sz="2800" b="1" dirty="0" smtClean="0">
                          <a:solidFill>
                            <a:schemeClr val="tx1"/>
                          </a:solidFill>
                        </a:rPr>
                        <a:t>95.8%</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r"/>
                      <a:r>
                        <a:rPr lang="en-US" sz="2800" b="1" dirty="0" smtClean="0">
                          <a:solidFill>
                            <a:schemeClr val="tx1"/>
                          </a:solidFill>
                        </a:rPr>
                        <a:t>81.3%</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r>
              <a:tr h="370840">
                <a:tc>
                  <a:txBody>
                    <a:bodyPr/>
                    <a:lstStyle/>
                    <a:p>
                      <a:r>
                        <a:rPr lang="en-US" sz="2800" b="1" dirty="0" smtClean="0">
                          <a:solidFill>
                            <a:schemeClr val="tx1"/>
                          </a:solidFill>
                        </a:rPr>
                        <a:t>Caucasian</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5.0%</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4.2%</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6.3%</a:t>
                      </a:r>
                      <a:endParaRPr lang="en-US" sz="2800" b="1" dirty="0">
                        <a:solidFill>
                          <a:schemeClr val="tx1"/>
                        </a:solidFill>
                      </a:endParaRPr>
                    </a:p>
                  </a:txBody>
                  <a:tcPr>
                    <a:solidFill>
                      <a:schemeClr val="bg1">
                        <a:alpha val="50000"/>
                      </a:schemeClr>
                    </a:solidFill>
                  </a:tcPr>
                </a:tc>
              </a:tr>
              <a:tr h="370840">
                <a:tc>
                  <a:txBody>
                    <a:bodyPr/>
                    <a:lstStyle/>
                    <a:p>
                      <a:r>
                        <a:rPr lang="en-US" sz="2800" b="1" dirty="0" smtClean="0">
                          <a:solidFill>
                            <a:schemeClr val="tx1"/>
                          </a:solidFill>
                        </a:rPr>
                        <a:t>Asian</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2.5%</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0.0%</a:t>
                      </a:r>
                    </a:p>
                  </a:txBody>
                  <a:tcPr>
                    <a:solidFill>
                      <a:schemeClr val="bg1">
                        <a:alpha val="50000"/>
                      </a:schemeClr>
                    </a:solidFill>
                  </a:tcPr>
                </a:tc>
                <a:tc>
                  <a:txBody>
                    <a:bodyPr/>
                    <a:lstStyle/>
                    <a:p>
                      <a:pPr algn="r"/>
                      <a:r>
                        <a:rPr lang="en-US" sz="2800" b="1" dirty="0" smtClean="0">
                          <a:solidFill>
                            <a:schemeClr val="tx1"/>
                          </a:solidFill>
                        </a:rPr>
                        <a:t>6.3%</a:t>
                      </a:r>
                      <a:endParaRPr lang="en-US" sz="2800" b="1" dirty="0">
                        <a:solidFill>
                          <a:schemeClr val="tx1"/>
                        </a:solidFill>
                      </a:endParaRPr>
                    </a:p>
                  </a:txBody>
                  <a:tcPr>
                    <a:solidFill>
                      <a:schemeClr val="bg1">
                        <a:alpha val="50000"/>
                      </a:schemeClr>
                    </a:solidFill>
                  </a:tcPr>
                </a:tc>
              </a:tr>
              <a:tr h="370840">
                <a:tc>
                  <a:txBody>
                    <a:bodyPr/>
                    <a:lstStyle/>
                    <a:p>
                      <a:r>
                        <a:rPr lang="en-US" sz="2800" b="1" dirty="0" smtClean="0">
                          <a:solidFill>
                            <a:schemeClr val="tx1"/>
                          </a:solidFill>
                        </a:rPr>
                        <a:t>Other</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2.5%</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0.0%</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6.3%</a:t>
                      </a:r>
                      <a:endParaRPr lang="en-US" sz="2800" b="1" dirty="0">
                        <a:solidFill>
                          <a:schemeClr val="tx1"/>
                        </a:solidFill>
                      </a:endParaRPr>
                    </a:p>
                  </a:txBody>
                  <a:tcPr>
                    <a:solidFill>
                      <a:schemeClr val="bg1">
                        <a:alpha val="50000"/>
                      </a:schemeClr>
                    </a:solidFill>
                  </a:tcPr>
                </a:tc>
              </a:tr>
            </a:tbl>
          </a:graphicData>
        </a:graphic>
      </p:graphicFrame>
    </p:spTree>
    <p:extLst>
      <p:ext uri="{BB962C8B-B14F-4D97-AF65-F5344CB8AC3E}">
        <p14:creationId xmlns:p14="http://schemas.microsoft.com/office/powerpoint/2010/main" val="4102535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8634" b="8634"/>
          <a:stretch>
            <a:fillRect/>
          </a:stretch>
        </p:blipFill>
        <p:spPr>
          <a:xfrm>
            <a:off x="-1" y="0"/>
            <a:ext cx="12482807" cy="6858000"/>
          </a:xfrm>
        </p:spPr>
      </p:pic>
      <p:graphicFrame>
        <p:nvGraphicFramePr>
          <p:cNvPr id="5" name="Table 4"/>
          <p:cNvGraphicFramePr>
            <a:graphicFrameLocks noGrp="1"/>
          </p:cNvGraphicFramePr>
          <p:nvPr>
            <p:extLst>
              <p:ext uri="{D42A27DB-BD31-4B8C-83A1-F6EECF244321}">
                <p14:modId xmlns:p14="http://schemas.microsoft.com/office/powerpoint/2010/main" val="1318110978"/>
              </p:ext>
            </p:extLst>
          </p:nvPr>
        </p:nvGraphicFramePr>
        <p:xfrm>
          <a:off x="1326200" y="3290696"/>
          <a:ext cx="6500444" cy="2499359"/>
        </p:xfrm>
        <a:graphic>
          <a:graphicData uri="http://schemas.openxmlformats.org/drawingml/2006/table">
            <a:tbl>
              <a:tblPr firstRow="1" bandRow="1">
                <a:tableStyleId>{2D5ABB26-0587-4C30-8999-92F81FD0307C}</a:tableStyleId>
              </a:tblPr>
              <a:tblGrid>
                <a:gridCol w="2579147"/>
                <a:gridCol w="1307099"/>
                <a:gridCol w="1307099"/>
                <a:gridCol w="1307099"/>
              </a:tblGrid>
              <a:tr h="370840">
                <a:tc>
                  <a:txBody>
                    <a:bodyPr/>
                    <a:lstStyle/>
                    <a:p>
                      <a:pPr algn="ctr"/>
                      <a:r>
                        <a:rPr lang="en-US" sz="2800" b="1" dirty="0" smtClean="0">
                          <a:solidFill>
                            <a:schemeClr val="tx1"/>
                          </a:solidFill>
                        </a:rPr>
                        <a:t>Country</a:t>
                      </a:r>
                      <a:r>
                        <a:rPr lang="en-US" sz="2800" b="1" baseline="0" dirty="0" smtClean="0">
                          <a:solidFill>
                            <a:schemeClr val="tx1"/>
                          </a:solidFill>
                        </a:rPr>
                        <a:t> of Origin</a:t>
                      </a:r>
                      <a:endParaRPr lang="en-US" sz="2800" b="1" dirty="0">
                        <a:solidFill>
                          <a:schemeClr val="tx1"/>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Overall</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Values</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Control</a:t>
                      </a:r>
                      <a:endParaRPr lang="en-US" sz="2800" b="1" dirty="0">
                        <a:solidFill>
                          <a:schemeClr val="tx1"/>
                        </a:solidFill>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r>
              <a:tr h="370840">
                <a:tc>
                  <a:txBody>
                    <a:bodyPr/>
                    <a:lstStyle/>
                    <a:p>
                      <a:r>
                        <a:rPr lang="en-US" sz="2800" b="1" dirty="0" smtClean="0">
                          <a:solidFill>
                            <a:schemeClr val="tx1"/>
                          </a:solidFill>
                        </a:rPr>
                        <a:t>US</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r"/>
                      <a:r>
                        <a:rPr lang="en-US" sz="2800" b="1" dirty="0" smtClean="0">
                          <a:solidFill>
                            <a:schemeClr val="tx1"/>
                          </a:solidFill>
                        </a:rPr>
                        <a:t>77.5%</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r"/>
                      <a:r>
                        <a:rPr lang="en-US" sz="2800" b="1" dirty="0" smtClean="0">
                          <a:solidFill>
                            <a:schemeClr val="tx1"/>
                          </a:solidFill>
                        </a:rPr>
                        <a:t>83.3%</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r"/>
                      <a:r>
                        <a:rPr lang="en-US" sz="2800" b="1" dirty="0" smtClean="0">
                          <a:solidFill>
                            <a:schemeClr val="tx1"/>
                          </a:solidFill>
                        </a:rPr>
                        <a:t>68.8%</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r>
              <a:tr h="370840">
                <a:tc>
                  <a:txBody>
                    <a:bodyPr/>
                    <a:lstStyle/>
                    <a:p>
                      <a:r>
                        <a:rPr lang="en-US" sz="2800" b="1" dirty="0" smtClean="0">
                          <a:solidFill>
                            <a:schemeClr val="tx1"/>
                          </a:solidFill>
                        </a:rPr>
                        <a:t>Mexico</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17.5%</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16.7%</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18.8%</a:t>
                      </a:r>
                      <a:endParaRPr lang="en-US" sz="2800" b="1" dirty="0">
                        <a:solidFill>
                          <a:schemeClr val="tx1"/>
                        </a:solidFill>
                      </a:endParaRPr>
                    </a:p>
                  </a:txBody>
                  <a:tcPr>
                    <a:solidFill>
                      <a:schemeClr val="bg1">
                        <a:alpha val="50000"/>
                      </a:schemeClr>
                    </a:solidFill>
                  </a:tcPr>
                </a:tc>
              </a:tr>
              <a:tr h="370840">
                <a:tc>
                  <a:txBody>
                    <a:bodyPr/>
                    <a:lstStyle/>
                    <a:p>
                      <a:r>
                        <a:rPr lang="en-US" sz="2800" b="1" dirty="0" smtClean="0">
                          <a:solidFill>
                            <a:schemeClr val="tx1"/>
                          </a:solidFill>
                        </a:rPr>
                        <a:t>Other</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5.0%</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0.0%</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12.5%</a:t>
                      </a:r>
                      <a:endParaRPr lang="en-US" sz="2800" b="1" dirty="0">
                        <a:solidFill>
                          <a:schemeClr val="tx1"/>
                        </a:solidFill>
                      </a:endParaRPr>
                    </a:p>
                  </a:txBody>
                  <a:tcPr>
                    <a:solidFill>
                      <a:schemeClr val="bg1">
                        <a:alpha val="50000"/>
                      </a:schemeClr>
                    </a:solidFill>
                  </a:tcPr>
                </a:tc>
              </a:tr>
            </a:tbl>
          </a:graphicData>
        </a:graphic>
      </p:graphicFrame>
    </p:spTree>
    <p:extLst>
      <p:ext uri="{BB962C8B-B14F-4D97-AF65-F5344CB8AC3E}">
        <p14:creationId xmlns:p14="http://schemas.microsoft.com/office/powerpoint/2010/main" val="3142150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8634" b="8634"/>
          <a:stretch>
            <a:fillRect/>
          </a:stretch>
        </p:blipFill>
        <p:spPr>
          <a:xfrm>
            <a:off x="-1" y="0"/>
            <a:ext cx="12482807" cy="6858000"/>
          </a:xfrm>
        </p:spPr>
      </p:pic>
      <p:graphicFrame>
        <p:nvGraphicFramePr>
          <p:cNvPr id="5" name="Table 4"/>
          <p:cNvGraphicFramePr>
            <a:graphicFrameLocks noGrp="1"/>
          </p:cNvGraphicFramePr>
          <p:nvPr>
            <p:extLst>
              <p:ext uri="{D42A27DB-BD31-4B8C-83A1-F6EECF244321}">
                <p14:modId xmlns:p14="http://schemas.microsoft.com/office/powerpoint/2010/main" val="2479274180"/>
              </p:ext>
            </p:extLst>
          </p:nvPr>
        </p:nvGraphicFramePr>
        <p:xfrm>
          <a:off x="1156952" y="2993293"/>
          <a:ext cx="6839105" cy="2590799"/>
        </p:xfrm>
        <a:graphic>
          <a:graphicData uri="http://schemas.openxmlformats.org/drawingml/2006/table">
            <a:tbl>
              <a:tblPr firstRow="1" bandRow="1">
                <a:tableStyleId>{2D5ABB26-0587-4C30-8999-92F81FD0307C}</a:tableStyleId>
              </a:tblPr>
              <a:tblGrid>
                <a:gridCol w="2826674"/>
                <a:gridCol w="1337477"/>
                <a:gridCol w="1337477"/>
                <a:gridCol w="1337477"/>
              </a:tblGrid>
              <a:tr h="370840">
                <a:tc>
                  <a:txBody>
                    <a:bodyPr/>
                    <a:lstStyle/>
                    <a:p>
                      <a:pPr algn="ctr"/>
                      <a:r>
                        <a:rPr lang="en-US" sz="2800" b="1" dirty="0" smtClean="0">
                          <a:solidFill>
                            <a:schemeClr val="tx1"/>
                          </a:solidFill>
                        </a:rPr>
                        <a:t>Education</a:t>
                      </a:r>
                      <a:endParaRPr lang="en-US" sz="2800" b="1" dirty="0">
                        <a:solidFill>
                          <a:schemeClr val="tx1"/>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Overall</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Values</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Control</a:t>
                      </a:r>
                      <a:endParaRPr lang="en-US" sz="2800" b="1" dirty="0">
                        <a:solidFill>
                          <a:schemeClr val="tx1"/>
                        </a:solidFill>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r>
              <a:tr h="370840">
                <a:tc>
                  <a:txBody>
                    <a:bodyPr/>
                    <a:lstStyle/>
                    <a:p>
                      <a:r>
                        <a:rPr lang="en-US" sz="2800" b="1" dirty="0" smtClean="0">
                          <a:solidFill>
                            <a:schemeClr val="tx1"/>
                          </a:solidFill>
                        </a:rPr>
                        <a:t>Freshman</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r"/>
                      <a:r>
                        <a:rPr lang="en-US" sz="2800" b="1" dirty="0" smtClean="0">
                          <a:solidFill>
                            <a:schemeClr val="tx1"/>
                          </a:solidFill>
                        </a:rPr>
                        <a:t>20.0%</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r"/>
                      <a:r>
                        <a:rPr lang="en-US" sz="2800" b="1" dirty="0" smtClean="0">
                          <a:solidFill>
                            <a:schemeClr val="tx1"/>
                          </a:solidFill>
                        </a:rPr>
                        <a:t>16.7%</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r"/>
                      <a:r>
                        <a:rPr lang="en-US" sz="2800" b="1" dirty="0" smtClean="0">
                          <a:solidFill>
                            <a:schemeClr val="tx1"/>
                          </a:solidFill>
                        </a:rPr>
                        <a:t>25.0%</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r>
              <a:tr h="370840">
                <a:tc>
                  <a:txBody>
                    <a:bodyPr/>
                    <a:lstStyle/>
                    <a:p>
                      <a:r>
                        <a:rPr lang="en-US" sz="2800" b="1" dirty="0" smtClean="0">
                          <a:solidFill>
                            <a:schemeClr val="tx1"/>
                          </a:solidFill>
                        </a:rPr>
                        <a:t>Sophomore</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20.0%</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20.8%</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18.8%</a:t>
                      </a:r>
                      <a:endParaRPr lang="en-US" sz="2800" b="1" dirty="0">
                        <a:solidFill>
                          <a:schemeClr val="tx1"/>
                        </a:solidFill>
                      </a:endParaRPr>
                    </a:p>
                  </a:txBody>
                  <a:tcPr>
                    <a:solidFill>
                      <a:schemeClr val="bg1">
                        <a:alpha val="50000"/>
                      </a:schemeClr>
                    </a:solidFill>
                  </a:tcPr>
                </a:tc>
              </a:tr>
              <a:tr h="370840">
                <a:tc>
                  <a:txBody>
                    <a:bodyPr/>
                    <a:lstStyle/>
                    <a:p>
                      <a:r>
                        <a:rPr lang="en-US" sz="2800" b="1" dirty="0" smtClean="0">
                          <a:solidFill>
                            <a:schemeClr val="tx1"/>
                          </a:solidFill>
                        </a:rPr>
                        <a:t>Junior</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22.5%</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25.0%</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18.8%</a:t>
                      </a:r>
                      <a:endParaRPr lang="en-US" sz="2800" b="1" dirty="0">
                        <a:solidFill>
                          <a:schemeClr val="tx1"/>
                        </a:solidFill>
                      </a:endParaRPr>
                    </a:p>
                  </a:txBody>
                  <a:tcPr>
                    <a:solidFill>
                      <a:schemeClr val="bg1">
                        <a:alpha val="50000"/>
                      </a:schemeClr>
                    </a:solidFill>
                  </a:tcPr>
                </a:tc>
              </a:tr>
              <a:tr h="370840">
                <a:tc>
                  <a:txBody>
                    <a:bodyPr/>
                    <a:lstStyle/>
                    <a:p>
                      <a:r>
                        <a:rPr lang="en-US" sz="2800" b="1" dirty="0" smtClean="0">
                          <a:solidFill>
                            <a:schemeClr val="tx1"/>
                          </a:solidFill>
                        </a:rPr>
                        <a:t>Senior</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37.5%</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37.5%</a:t>
                      </a:r>
                      <a:endParaRPr lang="en-US" sz="2800" b="1" dirty="0">
                        <a:solidFill>
                          <a:schemeClr val="tx1"/>
                        </a:solidFill>
                      </a:endParaRPr>
                    </a:p>
                  </a:txBody>
                  <a:tcPr>
                    <a:solidFill>
                      <a:schemeClr val="bg1">
                        <a:alpha val="50000"/>
                      </a:schemeClr>
                    </a:solidFill>
                  </a:tcPr>
                </a:tc>
                <a:tc>
                  <a:txBody>
                    <a:bodyPr/>
                    <a:lstStyle/>
                    <a:p>
                      <a:pPr algn="r"/>
                      <a:r>
                        <a:rPr lang="en-US" sz="2800" b="1" dirty="0" smtClean="0">
                          <a:solidFill>
                            <a:schemeClr val="tx1"/>
                          </a:solidFill>
                        </a:rPr>
                        <a:t>37.5%</a:t>
                      </a:r>
                      <a:endParaRPr lang="en-US" sz="2800" b="1" dirty="0">
                        <a:solidFill>
                          <a:schemeClr val="tx1"/>
                        </a:solidFill>
                      </a:endParaRPr>
                    </a:p>
                  </a:txBody>
                  <a:tcPr>
                    <a:solidFill>
                      <a:schemeClr val="bg1">
                        <a:alpha val="50000"/>
                      </a:schemeClr>
                    </a:solidFill>
                  </a:tcPr>
                </a:tc>
              </a:tr>
            </a:tbl>
          </a:graphicData>
        </a:graphic>
      </p:graphicFrame>
    </p:spTree>
    <p:extLst>
      <p:ext uri="{BB962C8B-B14F-4D97-AF65-F5344CB8AC3E}">
        <p14:creationId xmlns:p14="http://schemas.microsoft.com/office/powerpoint/2010/main" val="20929647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8634" b="8634"/>
          <a:stretch>
            <a:fillRect/>
          </a:stretch>
        </p:blipFill>
        <p:spPr>
          <a:xfrm>
            <a:off x="-1" y="0"/>
            <a:ext cx="12482807" cy="6858000"/>
          </a:xfrm>
        </p:spPr>
      </p:pic>
      <p:graphicFrame>
        <p:nvGraphicFramePr>
          <p:cNvPr id="5" name="Table 4"/>
          <p:cNvGraphicFramePr>
            <a:graphicFrameLocks noGrp="1"/>
          </p:cNvGraphicFramePr>
          <p:nvPr>
            <p:extLst>
              <p:ext uri="{D42A27DB-BD31-4B8C-83A1-F6EECF244321}">
                <p14:modId xmlns:p14="http://schemas.microsoft.com/office/powerpoint/2010/main" val="4093250961"/>
              </p:ext>
            </p:extLst>
          </p:nvPr>
        </p:nvGraphicFramePr>
        <p:xfrm>
          <a:off x="0" y="1879600"/>
          <a:ext cx="9284037" cy="4114799"/>
        </p:xfrm>
        <a:graphic>
          <a:graphicData uri="http://schemas.openxmlformats.org/drawingml/2006/table">
            <a:tbl>
              <a:tblPr firstRow="1" bandRow="1">
                <a:tableStyleId>{2D5ABB26-0587-4C30-8999-92F81FD0307C}</a:tableStyleId>
              </a:tblPr>
              <a:tblGrid>
                <a:gridCol w="2176641"/>
                <a:gridCol w="2369132"/>
                <a:gridCol w="2369132"/>
                <a:gridCol w="2369132"/>
              </a:tblGrid>
              <a:tr h="506168">
                <a:tc>
                  <a:txBody>
                    <a:bodyPr/>
                    <a:lstStyle/>
                    <a:p>
                      <a:pPr algn="ctr"/>
                      <a:r>
                        <a:rPr lang="en-US" sz="2800" b="1" dirty="0" smtClean="0">
                          <a:solidFill>
                            <a:schemeClr val="tx1"/>
                          </a:solidFill>
                        </a:rPr>
                        <a:t>Body</a:t>
                      </a:r>
                      <a:endParaRPr lang="en-US" sz="2800" b="1" dirty="0">
                        <a:solidFill>
                          <a:schemeClr val="tx1"/>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Overall</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Values</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algn="ctr"/>
                      <a:r>
                        <a:rPr lang="en-US" sz="2800" b="1" dirty="0" smtClean="0">
                          <a:solidFill>
                            <a:schemeClr val="tx1"/>
                          </a:solidFill>
                        </a:rPr>
                        <a:t>Control</a:t>
                      </a:r>
                      <a:endParaRPr lang="en-US" sz="2800" b="1" dirty="0">
                        <a:solidFill>
                          <a:schemeClr val="tx1"/>
                        </a:solidFill>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r>
              <a:tr h="370840">
                <a:tc>
                  <a:txBody>
                    <a:bodyPr/>
                    <a:lstStyle/>
                    <a:p>
                      <a:r>
                        <a:rPr lang="en-US" sz="2800" b="1" dirty="0" smtClean="0">
                          <a:solidFill>
                            <a:schemeClr val="tx1"/>
                          </a:solidFill>
                        </a:rPr>
                        <a:t>Weight</a:t>
                      </a:r>
                      <a:endParaRPr lang="en-US" sz="2800" b="1" dirty="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ctr"/>
                      <a:r>
                        <a:rPr lang="en-US" sz="2800" b="1" dirty="0" smtClean="0">
                          <a:solidFill>
                            <a:schemeClr val="tx1"/>
                          </a:solidFill>
                        </a:rPr>
                        <a:t>M = 153.21</a:t>
                      </a:r>
                      <a:r>
                        <a:rPr lang="en-US" sz="2800" b="1" baseline="0" dirty="0" smtClean="0">
                          <a:solidFill>
                            <a:schemeClr val="tx1"/>
                          </a:solidFill>
                        </a:rPr>
                        <a:t> </a:t>
                      </a:r>
                    </a:p>
                    <a:p>
                      <a:pPr algn="ctr"/>
                      <a:r>
                        <a:rPr lang="en-US" sz="2800" b="1" baseline="0" dirty="0" smtClean="0">
                          <a:solidFill>
                            <a:schemeClr val="tx1"/>
                          </a:solidFill>
                        </a:rPr>
                        <a:t>SD = 37.11</a:t>
                      </a:r>
                    </a:p>
                    <a:p>
                      <a:pPr algn="ctr"/>
                      <a:r>
                        <a:rPr lang="en-US" sz="2800" b="1" baseline="0" dirty="0" smtClean="0">
                          <a:solidFill>
                            <a:schemeClr val="tx1"/>
                          </a:solidFill>
                        </a:rPr>
                        <a:t>Range = 91-241</a:t>
                      </a:r>
                      <a:endParaRPr lang="en-US" sz="2800" b="1" dirty="0" smtClean="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ctr"/>
                      <a:r>
                        <a:rPr lang="en-US" sz="2800" b="1" dirty="0" smtClean="0">
                          <a:solidFill>
                            <a:schemeClr val="tx1"/>
                          </a:solidFill>
                        </a:rPr>
                        <a:t>M = 143.73</a:t>
                      </a:r>
                      <a:r>
                        <a:rPr lang="en-US" sz="2800" b="1" baseline="0" dirty="0" smtClean="0">
                          <a:solidFill>
                            <a:schemeClr val="tx1"/>
                          </a:solidFill>
                        </a:rPr>
                        <a:t> </a:t>
                      </a:r>
                    </a:p>
                    <a:p>
                      <a:pPr algn="ctr"/>
                      <a:r>
                        <a:rPr lang="en-US" sz="2800" b="1" baseline="0" dirty="0" smtClean="0">
                          <a:solidFill>
                            <a:schemeClr val="tx1"/>
                          </a:solidFill>
                        </a:rPr>
                        <a:t>SD = 32.27</a:t>
                      </a:r>
                    </a:p>
                    <a:p>
                      <a:pPr algn="ctr"/>
                      <a:endParaRPr lang="en-US" sz="2800" b="1" dirty="0" smtClean="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c>
                  <a:txBody>
                    <a:bodyPr/>
                    <a:lstStyle/>
                    <a:p>
                      <a:pPr algn="ctr"/>
                      <a:r>
                        <a:rPr lang="en-US" sz="2800" b="1" dirty="0" smtClean="0">
                          <a:solidFill>
                            <a:schemeClr val="tx1"/>
                          </a:solidFill>
                        </a:rPr>
                        <a:t>M = 167.43</a:t>
                      </a:r>
                      <a:r>
                        <a:rPr lang="en-US" sz="2800" b="1" baseline="0" dirty="0" smtClean="0">
                          <a:solidFill>
                            <a:schemeClr val="tx1"/>
                          </a:solidFill>
                        </a:rPr>
                        <a:t> </a:t>
                      </a:r>
                    </a:p>
                    <a:p>
                      <a:pPr algn="ctr"/>
                      <a:r>
                        <a:rPr lang="en-US" sz="2800" b="1" baseline="0" dirty="0" smtClean="0">
                          <a:solidFill>
                            <a:schemeClr val="tx1"/>
                          </a:solidFill>
                        </a:rPr>
                        <a:t>SD = 40.32</a:t>
                      </a:r>
                    </a:p>
                    <a:p>
                      <a:pPr algn="ctr"/>
                      <a:endParaRPr lang="en-US" sz="2800" b="1" dirty="0" smtClean="0">
                        <a:solidFill>
                          <a:schemeClr val="tx1"/>
                        </a:solidFill>
                      </a:endParaRPr>
                    </a:p>
                  </a:txBody>
                  <a:tcPr>
                    <a:lnT w="12700" cap="flat" cmpd="sng" algn="ctr">
                      <a:solidFill>
                        <a:scrgbClr r="0" g="0" b="0"/>
                      </a:solidFill>
                      <a:prstDash val="solid"/>
                      <a:round/>
                      <a:headEnd type="none" w="med" len="med"/>
                      <a:tailEnd type="none" w="med" len="med"/>
                    </a:lnT>
                    <a:solidFill>
                      <a:schemeClr val="bg1">
                        <a:alpha val="50000"/>
                      </a:schemeClr>
                    </a:solidFill>
                  </a:tcPr>
                </a:tc>
              </a:tr>
              <a:tr h="370840">
                <a:tc>
                  <a:txBody>
                    <a:bodyPr/>
                    <a:lstStyle/>
                    <a:p>
                      <a:r>
                        <a:rPr lang="en-US" sz="2800" b="1" dirty="0" smtClean="0">
                          <a:solidFill>
                            <a:schemeClr val="tx1"/>
                          </a:solidFill>
                        </a:rPr>
                        <a:t>BMI</a:t>
                      </a:r>
                      <a:endParaRPr lang="en-US" sz="2800" b="1" dirty="0">
                        <a:solidFill>
                          <a:schemeClr val="tx1"/>
                        </a:solidFill>
                      </a:endParaRPr>
                    </a:p>
                  </a:txBody>
                  <a:tcPr>
                    <a:solidFill>
                      <a:schemeClr val="bg1">
                        <a:alpha val="50000"/>
                      </a:schemeClr>
                    </a:solidFill>
                  </a:tcPr>
                </a:tc>
                <a:tc>
                  <a:txBody>
                    <a:bodyPr/>
                    <a:lstStyle/>
                    <a:p>
                      <a:pPr algn="ctr"/>
                      <a:r>
                        <a:rPr lang="en-US" sz="2800" b="1" dirty="0" smtClean="0">
                          <a:solidFill>
                            <a:schemeClr val="tx1"/>
                          </a:solidFill>
                        </a:rPr>
                        <a:t>M = 25.95</a:t>
                      </a:r>
                      <a:r>
                        <a:rPr lang="en-US" sz="2800" b="1" baseline="0" dirty="0" smtClean="0">
                          <a:solidFill>
                            <a:schemeClr val="tx1"/>
                          </a:solidFill>
                        </a:rPr>
                        <a:t> </a:t>
                      </a:r>
                    </a:p>
                    <a:p>
                      <a:pPr algn="ctr"/>
                      <a:r>
                        <a:rPr lang="en-US" sz="2800" b="1" baseline="0" dirty="0" smtClean="0">
                          <a:solidFill>
                            <a:schemeClr val="tx1"/>
                          </a:solidFill>
                        </a:rPr>
                        <a:t>SD = 5.32</a:t>
                      </a:r>
                    </a:p>
                    <a:p>
                      <a:pPr algn="ctr"/>
                      <a:r>
                        <a:rPr lang="en-US" sz="2800" b="1" baseline="0" dirty="0" smtClean="0">
                          <a:solidFill>
                            <a:schemeClr val="tx1"/>
                          </a:solidFill>
                        </a:rPr>
                        <a:t>Range = 17.2-41.4</a:t>
                      </a:r>
                      <a:endParaRPr lang="en-US" sz="2800" b="1" dirty="0" smtClean="0">
                        <a:solidFill>
                          <a:schemeClr val="tx1"/>
                        </a:solidFill>
                      </a:endParaRPr>
                    </a:p>
                  </a:txBody>
                  <a:tcPr>
                    <a:solidFill>
                      <a:schemeClr val="bg1">
                        <a:alpha val="50000"/>
                      </a:schemeClr>
                    </a:solidFill>
                  </a:tcPr>
                </a:tc>
                <a:tc>
                  <a:txBody>
                    <a:bodyPr/>
                    <a:lstStyle/>
                    <a:p>
                      <a:pPr algn="ctr"/>
                      <a:r>
                        <a:rPr lang="en-US" sz="2800" b="1" dirty="0" smtClean="0">
                          <a:solidFill>
                            <a:schemeClr val="tx1"/>
                          </a:solidFill>
                        </a:rPr>
                        <a:t>M = 24.57</a:t>
                      </a:r>
                      <a:r>
                        <a:rPr lang="en-US" sz="2800" b="1" baseline="0" dirty="0" smtClean="0">
                          <a:solidFill>
                            <a:schemeClr val="tx1"/>
                          </a:solidFill>
                        </a:rPr>
                        <a:t> </a:t>
                      </a:r>
                    </a:p>
                    <a:p>
                      <a:pPr algn="ctr"/>
                      <a:r>
                        <a:rPr lang="en-US" sz="2800" b="1" baseline="0" dirty="0" smtClean="0">
                          <a:solidFill>
                            <a:schemeClr val="tx1"/>
                          </a:solidFill>
                        </a:rPr>
                        <a:t>SD = 4.08</a:t>
                      </a:r>
                    </a:p>
                    <a:p>
                      <a:pPr algn="ctr"/>
                      <a:endParaRPr lang="en-US" sz="2800" b="1" dirty="0" smtClean="0">
                        <a:solidFill>
                          <a:schemeClr val="tx1"/>
                        </a:solidFill>
                      </a:endParaRPr>
                    </a:p>
                  </a:txBody>
                  <a:tcPr>
                    <a:solidFill>
                      <a:schemeClr val="bg1">
                        <a:alpha val="50000"/>
                      </a:schemeClr>
                    </a:solidFill>
                  </a:tcPr>
                </a:tc>
                <a:tc>
                  <a:txBody>
                    <a:bodyPr/>
                    <a:lstStyle/>
                    <a:p>
                      <a:pPr algn="ctr"/>
                      <a:r>
                        <a:rPr lang="en-US" sz="2800" b="1" dirty="0" smtClean="0">
                          <a:solidFill>
                            <a:schemeClr val="tx1"/>
                          </a:solidFill>
                        </a:rPr>
                        <a:t>M = 28.02</a:t>
                      </a:r>
                      <a:r>
                        <a:rPr lang="en-US" sz="2800" b="1" baseline="0" dirty="0" smtClean="0">
                          <a:solidFill>
                            <a:schemeClr val="tx1"/>
                          </a:solidFill>
                        </a:rPr>
                        <a:t> </a:t>
                      </a:r>
                    </a:p>
                    <a:p>
                      <a:pPr algn="ctr"/>
                      <a:r>
                        <a:rPr lang="en-US" sz="2800" b="1" baseline="0" dirty="0" smtClean="0">
                          <a:solidFill>
                            <a:schemeClr val="tx1"/>
                          </a:solidFill>
                        </a:rPr>
                        <a:t>SD = 6.35</a:t>
                      </a:r>
                    </a:p>
                    <a:p>
                      <a:pPr algn="ctr"/>
                      <a:endParaRPr lang="en-US" sz="2800" b="1" dirty="0" smtClean="0">
                        <a:solidFill>
                          <a:schemeClr val="tx1"/>
                        </a:solidFill>
                      </a:endParaRPr>
                    </a:p>
                  </a:txBody>
                  <a:tcPr>
                    <a:solidFill>
                      <a:schemeClr val="bg1">
                        <a:alpha val="50000"/>
                      </a:schemeClr>
                    </a:solidFill>
                  </a:tcPr>
                </a:tc>
              </a:tr>
            </a:tbl>
          </a:graphicData>
        </a:graphic>
      </p:graphicFrame>
    </p:spTree>
    <p:extLst>
      <p:ext uri="{BB962C8B-B14F-4D97-AF65-F5344CB8AC3E}">
        <p14:creationId xmlns:p14="http://schemas.microsoft.com/office/powerpoint/2010/main" val="3308712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13289" b="13289"/>
          <a:stretch>
            <a:fillRect/>
          </a:stretch>
        </p:blipFill>
        <p:spPr>
          <a:xfrm>
            <a:off x="-3338807" y="0"/>
            <a:ext cx="12482807" cy="6858000"/>
          </a:xfrm>
        </p:spPr>
      </p:pic>
      <p:sp>
        <p:nvSpPr>
          <p:cNvPr id="5" name="Rectangle 4"/>
          <p:cNvSpPr/>
          <p:nvPr/>
        </p:nvSpPr>
        <p:spPr>
          <a:xfrm>
            <a:off x="-2" y="4814653"/>
            <a:ext cx="9144001" cy="1556649"/>
          </a:xfrm>
          <a:prstGeom prst="rect">
            <a:avLst/>
          </a:prstGeom>
          <a:solidFill>
            <a:srgbClr val="011D5B">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Obesity</a:t>
            </a:r>
            <a:endParaRPr lang="en-US" b="1" dirty="0"/>
          </a:p>
        </p:txBody>
      </p:sp>
    </p:spTree>
    <p:extLst>
      <p:ext uri="{BB962C8B-B14F-4D97-AF65-F5344CB8AC3E}">
        <p14:creationId xmlns:p14="http://schemas.microsoft.com/office/powerpoint/2010/main" val="3992749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srcRect t="13365" b="13365"/>
          <a:stretch>
            <a:fillRect/>
          </a:stretch>
        </p:blipFill>
        <p:spPr>
          <a:xfrm>
            <a:off x="-1" y="0"/>
            <a:ext cx="12482807" cy="6858000"/>
          </a:xfrm>
          <a:prstGeom prst="rect">
            <a:avLst/>
          </a:prstGeom>
        </p:spPr>
      </p:pic>
      <p:sp>
        <p:nvSpPr>
          <p:cNvPr id="6" name="Rectangle 5"/>
          <p:cNvSpPr/>
          <p:nvPr/>
        </p:nvSpPr>
        <p:spPr>
          <a:xfrm>
            <a:off x="-2" y="1988870"/>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RESULTS</a:t>
            </a:r>
            <a:endParaRPr lang="en-US" b="1" dirty="0"/>
          </a:p>
        </p:txBody>
      </p:sp>
    </p:spTree>
    <p:extLst>
      <p:ext uri="{BB962C8B-B14F-4D97-AF65-F5344CB8AC3E}">
        <p14:creationId xmlns:p14="http://schemas.microsoft.com/office/powerpoint/2010/main" val="33378372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Willingness Items</a:t>
            </a:r>
            <a:endParaRPr lang="en-US" b="1" dirty="0"/>
          </a:p>
        </p:txBody>
      </p:sp>
    </p:spTree>
    <p:extLst>
      <p:ext uri="{BB962C8B-B14F-4D97-AF65-F5344CB8AC3E}">
        <p14:creationId xmlns:p14="http://schemas.microsoft.com/office/powerpoint/2010/main" val="4550462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Willingness to Make Positive Changes to Eating Behavior</a:t>
            </a:r>
            <a:endParaRPr lang="en-US" b="1" dirty="0"/>
          </a:p>
        </p:txBody>
      </p:sp>
      <p:sp>
        <p:nvSpPr>
          <p:cNvPr id="7" name="TextBox 6"/>
          <p:cNvSpPr txBox="1"/>
          <p:nvPr/>
        </p:nvSpPr>
        <p:spPr>
          <a:xfrm>
            <a:off x="5731556" y="2451275"/>
            <a:ext cx="1036462" cy="461665"/>
          </a:xfrm>
          <a:prstGeom prst="rect">
            <a:avLst/>
          </a:prstGeom>
          <a:noFill/>
        </p:spPr>
        <p:txBody>
          <a:bodyPr wrap="none" rtlCol="0">
            <a:spAutoFit/>
          </a:bodyPr>
          <a:lstStyle/>
          <a:p>
            <a:r>
              <a:rPr lang="en-US" sz="2400" b="1" dirty="0">
                <a:solidFill>
                  <a:srgbClr val="B80000"/>
                </a:solidFill>
              </a:rPr>
              <a:t>p</a:t>
            </a:r>
            <a:r>
              <a:rPr lang="en-US" sz="2400" b="1" dirty="0" smtClean="0">
                <a:solidFill>
                  <a:srgbClr val="B80000"/>
                </a:solidFill>
              </a:rPr>
              <a:t> &lt; .01</a:t>
            </a:r>
            <a:endParaRPr lang="en-US" sz="2400" b="1" dirty="0">
              <a:solidFill>
                <a:srgbClr val="B80000"/>
              </a:solidFill>
            </a:endParaRPr>
          </a:p>
        </p:txBody>
      </p:sp>
      <p:graphicFrame>
        <p:nvGraphicFramePr>
          <p:cNvPr id="8" name="Chart 7"/>
          <p:cNvGraphicFramePr/>
          <p:nvPr>
            <p:extLst>
              <p:ext uri="{D42A27DB-BD31-4B8C-83A1-F6EECF244321}">
                <p14:modId xmlns:p14="http://schemas.microsoft.com/office/powerpoint/2010/main" val="2914583918"/>
              </p:ext>
            </p:extLst>
          </p:nvPr>
        </p:nvGraphicFramePr>
        <p:xfrm>
          <a:off x="886935" y="2156667"/>
          <a:ext cx="7382099" cy="43546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39147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Willingness to Make Positive Changes to Physical Activity Level</a:t>
            </a:r>
            <a:endParaRPr lang="en-US" b="1" dirty="0"/>
          </a:p>
        </p:txBody>
      </p:sp>
      <p:sp>
        <p:nvSpPr>
          <p:cNvPr id="7" name="TextBox 6"/>
          <p:cNvSpPr txBox="1"/>
          <p:nvPr/>
        </p:nvSpPr>
        <p:spPr>
          <a:xfrm>
            <a:off x="5731556" y="2451275"/>
            <a:ext cx="1036462" cy="461665"/>
          </a:xfrm>
          <a:prstGeom prst="rect">
            <a:avLst/>
          </a:prstGeom>
          <a:noFill/>
        </p:spPr>
        <p:txBody>
          <a:bodyPr wrap="none" rtlCol="0">
            <a:spAutoFit/>
          </a:bodyPr>
          <a:lstStyle/>
          <a:p>
            <a:r>
              <a:rPr lang="en-US" sz="2400" b="1" dirty="0">
                <a:solidFill>
                  <a:srgbClr val="B80000"/>
                </a:solidFill>
              </a:rPr>
              <a:t>p</a:t>
            </a:r>
            <a:r>
              <a:rPr lang="en-US" sz="2400" b="1" dirty="0" smtClean="0">
                <a:solidFill>
                  <a:srgbClr val="B80000"/>
                </a:solidFill>
              </a:rPr>
              <a:t> &lt; .01</a:t>
            </a:r>
            <a:endParaRPr lang="en-US" sz="2400" b="1" dirty="0">
              <a:solidFill>
                <a:srgbClr val="B80000"/>
              </a:solidFill>
            </a:endParaRPr>
          </a:p>
        </p:txBody>
      </p:sp>
      <p:graphicFrame>
        <p:nvGraphicFramePr>
          <p:cNvPr id="8" name="Chart 7"/>
          <p:cNvGraphicFramePr/>
          <p:nvPr>
            <p:extLst>
              <p:ext uri="{D42A27DB-BD31-4B8C-83A1-F6EECF244321}">
                <p14:modId xmlns:p14="http://schemas.microsoft.com/office/powerpoint/2010/main" val="2024950187"/>
              </p:ext>
            </p:extLst>
          </p:nvPr>
        </p:nvGraphicFramePr>
        <p:xfrm>
          <a:off x="947408" y="2176823"/>
          <a:ext cx="7563517" cy="43344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326622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Willingness to Make Positive Changes to Sleep Behavior</a:t>
            </a:r>
            <a:endParaRPr lang="en-US" b="1" dirty="0"/>
          </a:p>
        </p:txBody>
      </p:sp>
      <p:sp>
        <p:nvSpPr>
          <p:cNvPr id="7" name="TextBox 6"/>
          <p:cNvSpPr txBox="1"/>
          <p:nvPr/>
        </p:nvSpPr>
        <p:spPr>
          <a:xfrm>
            <a:off x="5731556" y="2451275"/>
            <a:ext cx="1036462" cy="461665"/>
          </a:xfrm>
          <a:prstGeom prst="rect">
            <a:avLst/>
          </a:prstGeom>
          <a:noFill/>
        </p:spPr>
        <p:txBody>
          <a:bodyPr wrap="none" rtlCol="0">
            <a:spAutoFit/>
          </a:bodyPr>
          <a:lstStyle/>
          <a:p>
            <a:r>
              <a:rPr lang="en-US" sz="2400" b="1" dirty="0">
                <a:solidFill>
                  <a:srgbClr val="B80000"/>
                </a:solidFill>
              </a:rPr>
              <a:t>p</a:t>
            </a:r>
            <a:r>
              <a:rPr lang="en-US" sz="2400" b="1" dirty="0" smtClean="0">
                <a:solidFill>
                  <a:srgbClr val="B80000"/>
                </a:solidFill>
              </a:rPr>
              <a:t> &lt; .01</a:t>
            </a:r>
            <a:endParaRPr lang="en-US" sz="2400" b="1" dirty="0">
              <a:solidFill>
                <a:srgbClr val="B80000"/>
              </a:solidFill>
            </a:endParaRPr>
          </a:p>
        </p:txBody>
      </p:sp>
      <p:graphicFrame>
        <p:nvGraphicFramePr>
          <p:cNvPr id="8" name="Chart 7"/>
          <p:cNvGraphicFramePr/>
          <p:nvPr>
            <p:extLst>
              <p:ext uri="{D42A27DB-BD31-4B8C-83A1-F6EECF244321}">
                <p14:modId xmlns:p14="http://schemas.microsoft.com/office/powerpoint/2010/main" val="802660492"/>
              </p:ext>
            </p:extLst>
          </p:nvPr>
        </p:nvGraphicFramePr>
        <p:xfrm>
          <a:off x="1290088" y="2136511"/>
          <a:ext cx="7396712" cy="42558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994416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Positive Changes</a:t>
            </a:r>
            <a:endParaRPr lang="en-US" b="1" dirty="0"/>
          </a:p>
        </p:txBody>
      </p:sp>
    </p:spTree>
    <p:extLst>
      <p:ext uri="{BB962C8B-B14F-4D97-AF65-F5344CB8AC3E}">
        <p14:creationId xmlns:p14="http://schemas.microsoft.com/office/powerpoint/2010/main" val="1136050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Positive Changes to Eating Behavior</a:t>
            </a:r>
            <a:endParaRPr lang="en-US" b="1" dirty="0"/>
          </a:p>
        </p:txBody>
      </p:sp>
      <p:graphicFrame>
        <p:nvGraphicFramePr>
          <p:cNvPr id="8" name="Chart 7"/>
          <p:cNvGraphicFramePr/>
          <p:nvPr>
            <p:extLst>
              <p:ext uri="{D42A27DB-BD31-4B8C-83A1-F6EECF244321}">
                <p14:modId xmlns:p14="http://schemas.microsoft.com/office/powerpoint/2010/main" val="2978995820"/>
              </p:ext>
            </p:extLst>
          </p:nvPr>
        </p:nvGraphicFramePr>
        <p:xfrm>
          <a:off x="1162716" y="2257446"/>
          <a:ext cx="7295924" cy="44151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94727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Positive Changes to Physical Activity</a:t>
            </a:r>
            <a:endParaRPr lang="en-US" b="1" dirty="0"/>
          </a:p>
        </p:txBody>
      </p:sp>
      <p:graphicFrame>
        <p:nvGraphicFramePr>
          <p:cNvPr id="8" name="Chart 7"/>
          <p:cNvGraphicFramePr/>
          <p:nvPr>
            <p:extLst>
              <p:ext uri="{D42A27DB-BD31-4B8C-83A1-F6EECF244321}">
                <p14:modId xmlns:p14="http://schemas.microsoft.com/office/powerpoint/2010/main" val="2574353040"/>
              </p:ext>
            </p:extLst>
          </p:nvPr>
        </p:nvGraphicFramePr>
        <p:xfrm>
          <a:off x="1249772" y="2451275"/>
          <a:ext cx="7437028" cy="423472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6147744" y="3553943"/>
            <a:ext cx="1184940" cy="738664"/>
          </a:xfrm>
          <a:prstGeom prst="rect">
            <a:avLst/>
          </a:prstGeom>
          <a:noFill/>
        </p:spPr>
        <p:txBody>
          <a:bodyPr wrap="none" rtlCol="0">
            <a:spAutoFit/>
          </a:bodyPr>
          <a:lstStyle/>
          <a:p>
            <a:r>
              <a:rPr lang="en-US" sz="2400" dirty="0">
                <a:solidFill>
                  <a:srgbClr val="B80000"/>
                </a:solidFill>
              </a:rPr>
              <a:t>p = .</a:t>
            </a:r>
            <a:r>
              <a:rPr lang="en-US" sz="2400" dirty="0" smtClean="0">
                <a:solidFill>
                  <a:srgbClr val="B80000"/>
                </a:solidFill>
              </a:rPr>
              <a:t>094</a:t>
            </a:r>
            <a:endParaRPr lang="en-US" sz="2400" dirty="0">
              <a:solidFill>
                <a:srgbClr val="B80000"/>
              </a:solidFill>
            </a:endParaRPr>
          </a:p>
          <a:p>
            <a:endParaRPr lang="en-US" dirty="0"/>
          </a:p>
        </p:txBody>
      </p:sp>
    </p:spTree>
    <p:extLst>
      <p:ext uri="{BB962C8B-B14F-4D97-AF65-F5344CB8AC3E}">
        <p14:creationId xmlns:p14="http://schemas.microsoft.com/office/powerpoint/2010/main" val="39693552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Positive Changes to Sleep Behavior</a:t>
            </a:r>
            <a:endParaRPr lang="en-US" b="1" dirty="0"/>
          </a:p>
        </p:txBody>
      </p:sp>
      <p:graphicFrame>
        <p:nvGraphicFramePr>
          <p:cNvPr id="8" name="Chart 7"/>
          <p:cNvGraphicFramePr/>
          <p:nvPr>
            <p:extLst>
              <p:ext uri="{D42A27DB-BD31-4B8C-83A1-F6EECF244321}">
                <p14:modId xmlns:p14="http://schemas.microsoft.com/office/powerpoint/2010/main" val="325925399"/>
              </p:ext>
            </p:extLst>
          </p:nvPr>
        </p:nvGraphicFramePr>
        <p:xfrm>
          <a:off x="1189300" y="2217135"/>
          <a:ext cx="7497500" cy="4334498"/>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4572000" y="3168149"/>
            <a:ext cx="4572000" cy="830997"/>
          </a:xfrm>
          <a:prstGeom prst="rect">
            <a:avLst/>
          </a:prstGeom>
        </p:spPr>
        <p:txBody>
          <a:bodyPr>
            <a:spAutoFit/>
          </a:bodyPr>
          <a:lstStyle/>
          <a:p>
            <a:pPr algn="ctr"/>
            <a:r>
              <a:rPr lang="en-US" sz="2400" dirty="0">
                <a:solidFill>
                  <a:srgbClr val="B80000"/>
                </a:solidFill>
              </a:rPr>
              <a:t>p = .</a:t>
            </a:r>
            <a:r>
              <a:rPr lang="en-US" sz="2400" dirty="0" smtClean="0">
                <a:solidFill>
                  <a:srgbClr val="B80000"/>
                </a:solidFill>
              </a:rPr>
              <a:t>049</a:t>
            </a:r>
            <a:endParaRPr lang="en-US" sz="2400" dirty="0">
              <a:solidFill>
                <a:srgbClr val="B80000"/>
              </a:solidFill>
            </a:endParaRPr>
          </a:p>
          <a:p>
            <a:pPr algn="ctr"/>
            <a:r>
              <a:rPr lang="en-US" sz="2400" dirty="0">
                <a:solidFill>
                  <a:srgbClr val="B80000"/>
                </a:solidFill>
              </a:rPr>
              <a:t>Eta squared = .</a:t>
            </a:r>
            <a:r>
              <a:rPr lang="en-US" sz="2400" dirty="0" smtClean="0">
                <a:solidFill>
                  <a:srgbClr val="B80000"/>
                </a:solidFill>
              </a:rPr>
              <a:t>103</a:t>
            </a:r>
            <a:endParaRPr lang="en-US" sz="2400" dirty="0">
              <a:solidFill>
                <a:srgbClr val="B80000"/>
              </a:solidFill>
            </a:endParaRPr>
          </a:p>
        </p:txBody>
      </p:sp>
    </p:spTree>
    <p:extLst>
      <p:ext uri="{BB962C8B-B14F-4D97-AF65-F5344CB8AC3E}">
        <p14:creationId xmlns:p14="http://schemas.microsoft.com/office/powerpoint/2010/main" val="41978824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Satisfaction with Behavior</a:t>
            </a:r>
            <a:endParaRPr lang="en-US" b="1" dirty="0"/>
          </a:p>
        </p:txBody>
      </p:sp>
      <p:sp>
        <p:nvSpPr>
          <p:cNvPr id="7" name="TextBox 6"/>
          <p:cNvSpPr txBox="1"/>
          <p:nvPr/>
        </p:nvSpPr>
        <p:spPr>
          <a:xfrm>
            <a:off x="5731556" y="2451275"/>
            <a:ext cx="1036462" cy="461665"/>
          </a:xfrm>
          <a:prstGeom prst="rect">
            <a:avLst/>
          </a:prstGeom>
          <a:noFill/>
        </p:spPr>
        <p:txBody>
          <a:bodyPr wrap="none" rtlCol="0">
            <a:spAutoFit/>
          </a:bodyPr>
          <a:lstStyle/>
          <a:p>
            <a:r>
              <a:rPr lang="en-US" sz="2400" b="1" dirty="0">
                <a:solidFill>
                  <a:srgbClr val="B80000"/>
                </a:solidFill>
              </a:rPr>
              <a:t>p</a:t>
            </a:r>
            <a:r>
              <a:rPr lang="en-US" sz="2400" b="1" dirty="0" smtClean="0">
                <a:solidFill>
                  <a:srgbClr val="B80000"/>
                </a:solidFill>
              </a:rPr>
              <a:t> &lt; .01</a:t>
            </a:r>
            <a:endParaRPr lang="en-US" sz="2400" b="1" dirty="0">
              <a:solidFill>
                <a:srgbClr val="B80000"/>
              </a:solidFill>
            </a:endParaRPr>
          </a:p>
        </p:txBody>
      </p:sp>
    </p:spTree>
    <p:extLst>
      <p:ext uri="{BB962C8B-B14F-4D97-AF65-F5344CB8AC3E}">
        <p14:creationId xmlns:p14="http://schemas.microsoft.com/office/powerpoint/2010/main" val="3113401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 y="0"/>
            <a:ext cx="10301717" cy="6858000"/>
          </a:xfrm>
          <a:prstGeom prst="rect">
            <a:avLst/>
          </a:prstGeom>
        </p:spPr>
      </p:pic>
      <p:sp>
        <p:nvSpPr>
          <p:cNvPr id="5" name="Rectangle 4"/>
          <p:cNvSpPr/>
          <p:nvPr/>
        </p:nvSpPr>
        <p:spPr>
          <a:xfrm>
            <a:off x="-2" y="4814653"/>
            <a:ext cx="9144001" cy="1556649"/>
          </a:xfrm>
          <a:prstGeom prst="rect">
            <a:avLst/>
          </a:prstGeom>
          <a:solidFill>
            <a:srgbClr val="F8442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Obesity and Hispanics</a:t>
            </a:r>
            <a:endParaRPr lang="en-US" b="1" dirty="0"/>
          </a:p>
        </p:txBody>
      </p:sp>
    </p:spTree>
    <p:extLst>
      <p:ext uri="{BB962C8B-B14F-4D97-AF65-F5344CB8AC3E}">
        <p14:creationId xmlns:p14="http://schemas.microsoft.com/office/powerpoint/2010/main" val="2238808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graphicFrame>
        <p:nvGraphicFramePr>
          <p:cNvPr id="5" name="Chart 4"/>
          <p:cNvGraphicFramePr/>
          <p:nvPr>
            <p:extLst>
              <p:ext uri="{D42A27DB-BD31-4B8C-83A1-F6EECF244321}">
                <p14:modId xmlns:p14="http://schemas.microsoft.com/office/powerpoint/2010/main" val="766098708"/>
              </p:ext>
            </p:extLst>
          </p:nvPr>
        </p:nvGraphicFramePr>
        <p:xfrm>
          <a:off x="1024975" y="1997045"/>
          <a:ext cx="7107977"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Satisfaction with Eating Behaviors</a:t>
            </a:r>
            <a:endParaRPr lang="en-US" b="1" dirty="0"/>
          </a:p>
        </p:txBody>
      </p:sp>
      <p:sp>
        <p:nvSpPr>
          <p:cNvPr id="7" name="TextBox 6"/>
          <p:cNvSpPr txBox="1"/>
          <p:nvPr/>
        </p:nvSpPr>
        <p:spPr>
          <a:xfrm>
            <a:off x="5731556" y="2451275"/>
            <a:ext cx="1036462" cy="461665"/>
          </a:xfrm>
          <a:prstGeom prst="rect">
            <a:avLst/>
          </a:prstGeom>
          <a:noFill/>
        </p:spPr>
        <p:txBody>
          <a:bodyPr wrap="none" rtlCol="0">
            <a:spAutoFit/>
          </a:bodyPr>
          <a:lstStyle/>
          <a:p>
            <a:r>
              <a:rPr lang="en-US" sz="2400" b="1" dirty="0">
                <a:solidFill>
                  <a:srgbClr val="B80000"/>
                </a:solidFill>
              </a:rPr>
              <a:t>p</a:t>
            </a:r>
            <a:r>
              <a:rPr lang="en-US" sz="2400" b="1" dirty="0" smtClean="0">
                <a:solidFill>
                  <a:srgbClr val="B80000"/>
                </a:solidFill>
              </a:rPr>
              <a:t> &lt; .01</a:t>
            </a:r>
            <a:endParaRPr lang="en-US" sz="2400" b="1" dirty="0">
              <a:solidFill>
                <a:srgbClr val="B80000"/>
              </a:solidFill>
            </a:endParaRPr>
          </a:p>
        </p:txBody>
      </p:sp>
    </p:spTree>
    <p:extLst>
      <p:ext uri="{BB962C8B-B14F-4D97-AF65-F5344CB8AC3E}">
        <p14:creationId xmlns:p14="http://schemas.microsoft.com/office/powerpoint/2010/main" val="3075631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Satisfaction with Exercise Behaviors</a:t>
            </a:r>
            <a:endParaRPr lang="en-US" b="1" dirty="0"/>
          </a:p>
        </p:txBody>
      </p:sp>
      <p:graphicFrame>
        <p:nvGraphicFramePr>
          <p:cNvPr id="7" name="Chart 6"/>
          <p:cNvGraphicFramePr/>
          <p:nvPr>
            <p:extLst>
              <p:ext uri="{D42A27DB-BD31-4B8C-83A1-F6EECF244321}">
                <p14:modId xmlns:p14="http://schemas.microsoft.com/office/powerpoint/2010/main" val="1284313161"/>
              </p:ext>
            </p:extLst>
          </p:nvPr>
        </p:nvGraphicFramePr>
        <p:xfrm>
          <a:off x="1136385" y="2228433"/>
          <a:ext cx="7165771" cy="4076005"/>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5971592" y="2510139"/>
            <a:ext cx="1036462" cy="461665"/>
          </a:xfrm>
          <a:prstGeom prst="rect">
            <a:avLst/>
          </a:prstGeom>
          <a:noFill/>
        </p:spPr>
        <p:txBody>
          <a:bodyPr wrap="none" rtlCol="0">
            <a:spAutoFit/>
          </a:bodyPr>
          <a:lstStyle/>
          <a:p>
            <a:r>
              <a:rPr lang="en-US" sz="2400" b="1" dirty="0">
                <a:solidFill>
                  <a:srgbClr val="B80000"/>
                </a:solidFill>
              </a:rPr>
              <a:t>p</a:t>
            </a:r>
            <a:r>
              <a:rPr lang="en-US" sz="2400" b="1" dirty="0" smtClean="0">
                <a:solidFill>
                  <a:srgbClr val="B80000"/>
                </a:solidFill>
              </a:rPr>
              <a:t> = .22</a:t>
            </a:r>
            <a:endParaRPr lang="en-US" sz="2400" b="1" dirty="0">
              <a:solidFill>
                <a:srgbClr val="B80000"/>
              </a:solidFill>
            </a:endParaRPr>
          </a:p>
        </p:txBody>
      </p:sp>
    </p:spTree>
    <p:extLst>
      <p:ext uri="{BB962C8B-B14F-4D97-AF65-F5344CB8AC3E}">
        <p14:creationId xmlns:p14="http://schemas.microsoft.com/office/powerpoint/2010/main" val="864451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Satisfaction with Sleep</a:t>
            </a:r>
            <a:endParaRPr lang="en-US" b="1" dirty="0"/>
          </a:p>
        </p:txBody>
      </p:sp>
      <p:sp>
        <p:nvSpPr>
          <p:cNvPr id="8" name="TextBox 7"/>
          <p:cNvSpPr txBox="1"/>
          <p:nvPr/>
        </p:nvSpPr>
        <p:spPr>
          <a:xfrm>
            <a:off x="5971592" y="2510139"/>
            <a:ext cx="184666" cy="461665"/>
          </a:xfrm>
          <a:prstGeom prst="rect">
            <a:avLst/>
          </a:prstGeom>
          <a:noFill/>
        </p:spPr>
        <p:txBody>
          <a:bodyPr wrap="none" rtlCol="0">
            <a:spAutoFit/>
          </a:bodyPr>
          <a:lstStyle/>
          <a:p>
            <a:endParaRPr lang="en-US" sz="2400" b="1" dirty="0">
              <a:solidFill>
                <a:srgbClr val="B80000"/>
              </a:solidFill>
            </a:endParaRPr>
          </a:p>
        </p:txBody>
      </p:sp>
      <p:graphicFrame>
        <p:nvGraphicFramePr>
          <p:cNvPr id="9" name="Chart 8"/>
          <p:cNvGraphicFramePr/>
          <p:nvPr>
            <p:extLst>
              <p:ext uri="{D42A27DB-BD31-4B8C-83A1-F6EECF244321}">
                <p14:modId xmlns:p14="http://schemas.microsoft.com/office/powerpoint/2010/main" val="3659825757"/>
              </p:ext>
            </p:extLst>
          </p:nvPr>
        </p:nvGraphicFramePr>
        <p:xfrm>
          <a:off x="891284" y="2510139"/>
          <a:ext cx="7349876" cy="407600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5771053" y="3002078"/>
            <a:ext cx="1028497" cy="461665"/>
          </a:xfrm>
          <a:prstGeom prst="rect">
            <a:avLst/>
          </a:prstGeom>
          <a:noFill/>
        </p:spPr>
        <p:txBody>
          <a:bodyPr wrap="none" rtlCol="0">
            <a:spAutoFit/>
          </a:bodyPr>
          <a:lstStyle/>
          <a:p>
            <a:r>
              <a:rPr lang="en-US" sz="2400" dirty="0">
                <a:solidFill>
                  <a:srgbClr val="B80000"/>
                </a:solidFill>
              </a:rPr>
              <a:t>p</a:t>
            </a:r>
            <a:r>
              <a:rPr lang="en-US" sz="2400" dirty="0" smtClean="0">
                <a:solidFill>
                  <a:srgbClr val="B80000"/>
                </a:solidFill>
              </a:rPr>
              <a:t> = .05</a:t>
            </a:r>
            <a:endParaRPr lang="en-US" sz="2400" dirty="0">
              <a:solidFill>
                <a:srgbClr val="B80000"/>
              </a:solidFill>
            </a:endParaRPr>
          </a:p>
        </p:txBody>
      </p:sp>
    </p:spTree>
    <p:extLst>
      <p:ext uri="{BB962C8B-B14F-4D97-AF65-F5344CB8AC3E}">
        <p14:creationId xmlns:p14="http://schemas.microsoft.com/office/powerpoint/2010/main" val="12813567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Physical Activity</a:t>
            </a:r>
            <a:endParaRPr lang="en-US" b="1" dirty="0"/>
          </a:p>
        </p:txBody>
      </p:sp>
      <p:sp>
        <p:nvSpPr>
          <p:cNvPr id="8" name="TextBox 7"/>
          <p:cNvSpPr txBox="1"/>
          <p:nvPr/>
        </p:nvSpPr>
        <p:spPr>
          <a:xfrm>
            <a:off x="5971592" y="2510139"/>
            <a:ext cx="184666" cy="461665"/>
          </a:xfrm>
          <a:prstGeom prst="rect">
            <a:avLst/>
          </a:prstGeom>
          <a:noFill/>
        </p:spPr>
        <p:txBody>
          <a:bodyPr wrap="none" rtlCol="0">
            <a:spAutoFit/>
          </a:bodyPr>
          <a:lstStyle/>
          <a:p>
            <a:endParaRPr lang="en-US" sz="2400" b="1" dirty="0">
              <a:solidFill>
                <a:srgbClr val="B80000"/>
              </a:solidFill>
            </a:endParaRPr>
          </a:p>
        </p:txBody>
      </p:sp>
    </p:spTree>
    <p:extLst>
      <p:ext uri="{BB962C8B-B14F-4D97-AF65-F5344CB8AC3E}">
        <p14:creationId xmlns:p14="http://schemas.microsoft.com/office/powerpoint/2010/main" val="42799609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Physical Activity:  Vigorous</a:t>
            </a:r>
            <a:endParaRPr lang="en-US" b="1" dirty="0"/>
          </a:p>
        </p:txBody>
      </p:sp>
      <p:sp>
        <p:nvSpPr>
          <p:cNvPr id="8" name="TextBox 7"/>
          <p:cNvSpPr txBox="1"/>
          <p:nvPr/>
        </p:nvSpPr>
        <p:spPr>
          <a:xfrm>
            <a:off x="5971592" y="2510139"/>
            <a:ext cx="184666" cy="461665"/>
          </a:xfrm>
          <a:prstGeom prst="rect">
            <a:avLst/>
          </a:prstGeom>
          <a:noFill/>
        </p:spPr>
        <p:txBody>
          <a:bodyPr wrap="none" rtlCol="0">
            <a:spAutoFit/>
          </a:bodyPr>
          <a:lstStyle/>
          <a:p>
            <a:endParaRPr lang="en-US" sz="2400" b="1" dirty="0">
              <a:solidFill>
                <a:srgbClr val="B80000"/>
              </a:solidFill>
            </a:endParaRPr>
          </a:p>
        </p:txBody>
      </p:sp>
      <p:graphicFrame>
        <p:nvGraphicFramePr>
          <p:cNvPr id="9" name="Chart 8"/>
          <p:cNvGraphicFramePr/>
          <p:nvPr>
            <p:extLst>
              <p:ext uri="{D42A27DB-BD31-4B8C-83A1-F6EECF244321}">
                <p14:modId xmlns:p14="http://schemas.microsoft.com/office/powerpoint/2010/main" val="423853667"/>
              </p:ext>
            </p:extLst>
          </p:nvPr>
        </p:nvGraphicFramePr>
        <p:xfrm>
          <a:off x="826462" y="2156667"/>
          <a:ext cx="7525847" cy="45158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68763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Physical Activity:  Moderate</a:t>
            </a:r>
            <a:endParaRPr lang="en-US" b="1" dirty="0"/>
          </a:p>
        </p:txBody>
      </p:sp>
      <p:sp>
        <p:nvSpPr>
          <p:cNvPr id="8" name="TextBox 7"/>
          <p:cNvSpPr txBox="1"/>
          <p:nvPr/>
        </p:nvSpPr>
        <p:spPr>
          <a:xfrm>
            <a:off x="5971592" y="2510139"/>
            <a:ext cx="184666" cy="461665"/>
          </a:xfrm>
          <a:prstGeom prst="rect">
            <a:avLst/>
          </a:prstGeom>
          <a:noFill/>
        </p:spPr>
        <p:txBody>
          <a:bodyPr wrap="none" rtlCol="0">
            <a:spAutoFit/>
          </a:bodyPr>
          <a:lstStyle/>
          <a:p>
            <a:endParaRPr lang="en-US" sz="2400" b="1" dirty="0">
              <a:solidFill>
                <a:srgbClr val="B80000"/>
              </a:solidFill>
            </a:endParaRPr>
          </a:p>
        </p:txBody>
      </p:sp>
      <p:graphicFrame>
        <p:nvGraphicFramePr>
          <p:cNvPr id="10" name="Chart 9"/>
          <p:cNvGraphicFramePr/>
          <p:nvPr>
            <p:extLst>
              <p:ext uri="{D42A27DB-BD31-4B8C-83A1-F6EECF244321}">
                <p14:modId xmlns:p14="http://schemas.microsoft.com/office/powerpoint/2010/main" val="2042699224"/>
              </p:ext>
            </p:extLst>
          </p:nvPr>
        </p:nvGraphicFramePr>
        <p:xfrm>
          <a:off x="665202" y="2076044"/>
          <a:ext cx="7845723" cy="43949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037070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85146"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Physical Activity:  Walking</a:t>
            </a:r>
            <a:endParaRPr lang="en-US" b="1" dirty="0"/>
          </a:p>
        </p:txBody>
      </p:sp>
      <p:sp>
        <p:nvSpPr>
          <p:cNvPr id="8" name="TextBox 7"/>
          <p:cNvSpPr txBox="1"/>
          <p:nvPr/>
        </p:nvSpPr>
        <p:spPr>
          <a:xfrm>
            <a:off x="5971592" y="2510139"/>
            <a:ext cx="184666" cy="461665"/>
          </a:xfrm>
          <a:prstGeom prst="rect">
            <a:avLst/>
          </a:prstGeom>
          <a:noFill/>
        </p:spPr>
        <p:txBody>
          <a:bodyPr wrap="none" rtlCol="0">
            <a:spAutoFit/>
          </a:bodyPr>
          <a:lstStyle/>
          <a:p>
            <a:endParaRPr lang="en-US" sz="2400" b="1" dirty="0">
              <a:solidFill>
                <a:srgbClr val="B80000"/>
              </a:solidFill>
            </a:endParaRPr>
          </a:p>
        </p:txBody>
      </p:sp>
      <p:graphicFrame>
        <p:nvGraphicFramePr>
          <p:cNvPr id="9" name="Chart 8"/>
          <p:cNvGraphicFramePr/>
          <p:nvPr>
            <p:extLst>
              <p:ext uri="{D42A27DB-BD31-4B8C-83A1-F6EECF244321}">
                <p14:modId xmlns:p14="http://schemas.microsoft.com/office/powerpoint/2010/main" val="3417787313"/>
              </p:ext>
            </p:extLst>
          </p:nvPr>
        </p:nvGraphicFramePr>
        <p:xfrm>
          <a:off x="1028039" y="2392228"/>
          <a:ext cx="7658761" cy="40341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076845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Sleep</a:t>
            </a:r>
            <a:endParaRPr lang="en-US" b="1" dirty="0"/>
          </a:p>
        </p:txBody>
      </p:sp>
      <p:sp>
        <p:nvSpPr>
          <p:cNvPr id="8" name="TextBox 7"/>
          <p:cNvSpPr txBox="1"/>
          <p:nvPr/>
        </p:nvSpPr>
        <p:spPr>
          <a:xfrm>
            <a:off x="5971592" y="2510139"/>
            <a:ext cx="184666" cy="461665"/>
          </a:xfrm>
          <a:prstGeom prst="rect">
            <a:avLst/>
          </a:prstGeom>
          <a:noFill/>
        </p:spPr>
        <p:txBody>
          <a:bodyPr wrap="none" rtlCol="0">
            <a:spAutoFit/>
          </a:bodyPr>
          <a:lstStyle/>
          <a:p>
            <a:endParaRPr lang="en-US" sz="2400" b="1" dirty="0">
              <a:solidFill>
                <a:srgbClr val="B80000"/>
              </a:solidFill>
            </a:endParaRPr>
          </a:p>
        </p:txBody>
      </p:sp>
      <p:sp>
        <p:nvSpPr>
          <p:cNvPr id="5" name="TextBox 4"/>
          <p:cNvSpPr txBox="1"/>
          <p:nvPr/>
        </p:nvSpPr>
        <p:spPr>
          <a:xfrm>
            <a:off x="5771053" y="3002078"/>
            <a:ext cx="1028497" cy="461665"/>
          </a:xfrm>
          <a:prstGeom prst="rect">
            <a:avLst/>
          </a:prstGeom>
          <a:noFill/>
        </p:spPr>
        <p:txBody>
          <a:bodyPr wrap="none" rtlCol="0">
            <a:spAutoFit/>
          </a:bodyPr>
          <a:lstStyle/>
          <a:p>
            <a:r>
              <a:rPr lang="en-US" sz="2400" dirty="0">
                <a:solidFill>
                  <a:srgbClr val="B80000"/>
                </a:solidFill>
              </a:rPr>
              <a:t>p</a:t>
            </a:r>
            <a:r>
              <a:rPr lang="en-US" sz="2400" dirty="0" smtClean="0">
                <a:solidFill>
                  <a:srgbClr val="B80000"/>
                </a:solidFill>
              </a:rPr>
              <a:t> = .05</a:t>
            </a:r>
            <a:endParaRPr lang="en-US" sz="2400" dirty="0">
              <a:solidFill>
                <a:srgbClr val="B80000"/>
              </a:solidFill>
            </a:endParaRPr>
          </a:p>
        </p:txBody>
      </p:sp>
    </p:spTree>
    <p:extLst>
      <p:ext uri="{BB962C8B-B14F-4D97-AF65-F5344CB8AC3E}">
        <p14:creationId xmlns:p14="http://schemas.microsoft.com/office/powerpoint/2010/main" val="6443218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Sleep</a:t>
            </a:r>
            <a:endParaRPr lang="en-US" b="1" dirty="0"/>
          </a:p>
        </p:txBody>
      </p:sp>
      <p:sp>
        <p:nvSpPr>
          <p:cNvPr id="8" name="TextBox 7"/>
          <p:cNvSpPr txBox="1"/>
          <p:nvPr/>
        </p:nvSpPr>
        <p:spPr>
          <a:xfrm>
            <a:off x="5971592" y="2510139"/>
            <a:ext cx="184666" cy="461665"/>
          </a:xfrm>
          <a:prstGeom prst="rect">
            <a:avLst/>
          </a:prstGeom>
          <a:noFill/>
        </p:spPr>
        <p:txBody>
          <a:bodyPr wrap="none" rtlCol="0">
            <a:spAutoFit/>
          </a:bodyPr>
          <a:lstStyle/>
          <a:p>
            <a:endParaRPr lang="en-US" sz="2400" b="1" dirty="0">
              <a:solidFill>
                <a:srgbClr val="B80000"/>
              </a:solidFill>
            </a:endParaRPr>
          </a:p>
        </p:txBody>
      </p:sp>
      <p:sp>
        <p:nvSpPr>
          <p:cNvPr id="5" name="TextBox 4"/>
          <p:cNvSpPr txBox="1"/>
          <p:nvPr/>
        </p:nvSpPr>
        <p:spPr>
          <a:xfrm>
            <a:off x="5771053" y="3002078"/>
            <a:ext cx="1028497" cy="461665"/>
          </a:xfrm>
          <a:prstGeom prst="rect">
            <a:avLst/>
          </a:prstGeom>
          <a:noFill/>
        </p:spPr>
        <p:txBody>
          <a:bodyPr wrap="none" rtlCol="0">
            <a:spAutoFit/>
          </a:bodyPr>
          <a:lstStyle/>
          <a:p>
            <a:r>
              <a:rPr lang="en-US" sz="2400" dirty="0">
                <a:solidFill>
                  <a:srgbClr val="B80000"/>
                </a:solidFill>
              </a:rPr>
              <a:t>p</a:t>
            </a:r>
            <a:r>
              <a:rPr lang="en-US" sz="2400" dirty="0" smtClean="0">
                <a:solidFill>
                  <a:srgbClr val="B80000"/>
                </a:solidFill>
              </a:rPr>
              <a:t> = .05</a:t>
            </a:r>
            <a:endParaRPr lang="en-US" sz="2400" dirty="0">
              <a:solidFill>
                <a:srgbClr val="B80000"/>
              </a:solidFill>
            </a:endParaRPr>
          </a:p>
        </p:txBody>
      </p:sp>
      <p:graphicFrame>
        <p:nvGraphicFramePr>
          <p:cNvPr id="9" name="Chart 8"/>
          <p:cNvGraphicFramePr/>
          <p:nvPr>
            <p:extLst>
              <p:ext uri="{D42A27DB-BD31-4B8C-83A1-F6EECF244321}">
                <p14:modId xmlns:p14="http://schemas.microsoft.com/office/powerpoint/2010/main" val="198839490"/>
              </p:ext>
            </p:extLst>
          </p:nvPr>
        </p:nvGraphicFramePr>
        <p:xfrm>
          <a:off x="1028039" y="2277602"/>
          <a:ext cx="7658761" cy="41934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18929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Weight</a:t>
            </a:r>
            <a:endParaRPr lang="en-US" b="1" dirty="0"/>
          </a:p>
        </p:txBody>
      </p:sp>
      <p:sp>
        <p:nvSpPr>
          <p:cNvPr id="8" name="TextBox 7"/>
          <p:cNvSpPr txBox="1"/>
          <p:nvPr/>
        </p:nvSpPr>
        <p:spPr>
          <a:xfrm>
            <a:off x="5971592" y="2510139"/>
            <a:ext cx="184666" cy="461665"/>
          </a:xfrm>
          <a:prstGeom prst="rect">
            <a:avLst/>
          </a:prstGeom>
          <a:noFill/>
        </p:spPr>
        <p:txBody>
          <a:bodyPr wrap="none" rtlCol="0">
            <a:spAutoFit/>
          </a:bodyPr>
          <a:lstStyle/>
          <a:p>
            <a:endParaRPr lang="en-US" sz="2400" b="1" dirty="0">
              <a:solidFill>
                <a:srgbClr val="B80000"/>
              </a:solidFill>
            </a:endParaRPr>
          </a:p>
        </p:txBody>
      </p:sp>
      <p:graphicFrame>
        <p:nvGraphicFramePr>
          <p:cNvPr id="10" name="Chart 9"/>
          <p:cNvGraphicFramePr/>
          <p:nvPr>
            <p:extLst>
              <p:ext uri="{D42A27DB-BD31-4B8C-83A1-F6EECF244321}">
                <p14:modId xmlns:p14="http://schemas.microsoft.com/office/powerpoint/2010/main" val="1172453855"/>
              </p:ext>
            </p:extLst>
          </p:nvPr>
        </p:nvGraphicFramePr>
        <p:xfrm>
          <a:off x="1673082" y="2510139"/>
          <a:ext cx="6978339" cy="39291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76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a:srcRect t="8785" b="8785"/>
          <a:stretch>
            <a:fillRect/>
          </a:stretch>
        </p:blipFill>
        <p:spPr>
          <a:xfrm>
            <a:off x="-1" y="1"/>
            <a:ext cx="12482807" cy="6858000"/>
          </a:xfrm>
        </p:spPr>
      </p:pic>
      <p:sp>
        <p:nvSpPr>
          <p:cNvPr id="4" name="Rectangle 3"/>
          <p:cNvSpPr/>
          <p:nvPr/>
        </p:nvSpPr>
        <p:spPr>
          <a:xfrm>
            <a:off x="-2" y="84412"/>
            <a:ext cx="2602165" cy="1227327"/>
          </a:xfrm>
          <a:prstGeom prst="rect">
            <a:avLst/>
          </a:prstGeom>
          <a:solidFill>
            <a:srgbClr val="A7C9FF">
              <a:alpha val="3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ACT</a:t>
            </a:r>
            <a:endParaRPr lang="en-US" b="1" dirty="0"/>
          </a:p>
        </p:txBody>
      </p:sp>
      <p:sp>
        <p:nvSpPr>
          <p:cNvPr id="5" name="Rectangle 4"/>
          <p:cNvSpPr/>
          <p:nvPr/>
        </p:nvSpPr>
        <p:spPr>
          <a:xfrm>
            <a:off x="4475721" y="1760449"/>
            <a:ext cx="3901516" cy="1227327"/>
          </a:xfrm>
          <a:prstGeom prst="rect">
            <a:avLst/>
          </a:prstGeom>
          <a:solidFill>
            <a:srgbClr val="A7C9FF">
              <a:alpha val="3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Weight-Loss</a:t>
            </a:r>
            <a:endParaRPr lang="en-US" b="1" dirty="0"/>
          </a:p>
        </p:txBody>
      </p:sp>
      <p:sp>
        <p:nvSpPr>
          <p:cNvPr id="6" name="Rectangle 5"/>
          <p:cNvSpPr/>
          <p:nvPr/>
        </p:nvSpPr>
        <p:spPr>
          <a:xfrm>
            <a:off x="3684662" y="3065306"/>
            <a:ext cx="5932932" cy="1227327"/>
          </a:xfrm>
          <a:prstGeom prst="rect">
            <a:avLst/>
          </a:prstGeom>
          <a:solidFill>
            <a:srgbClr val="A7C9FF">
              <a:alpha val="3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Specific Populations</a:t>
            </a:r>
            <a:endParaRPr lang="en-US" b="1" dirty="0"/>
          </a:p>
        </p:txBody>
      </p:sp>
      <p:sp>
        <p:nvSpPr>
          <p:cNvPr id="8" name="Rectangle 7"/>
          <p:cNvSpPr/>
          <p:nvPr/>
        </p:nvSpPr>
        <p:spPr>
          <a:xfrm>
            <a:off x="3684662" y="4392675"/>
            <a:ext cx="5932932" cy="1227327"/>
          </a:xfrm>
          <a:prstGeom prst="rect">
            <a:avLst/>
          </a:prstGeom>
          <a:solidFill>
            <a:srgbClr val="A7C9FF">
              <a:alpha val="3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Physical Activity</a:t>
            </a:r>
            <a:endParaRPr lang="en-US" b="1" dirty="0"/>
          </a:p>
        </p:txBody>
      </p:sp>
    </p:spTree>
    <p:extLst>
      <p:ext uri="{BB962C8B-B14F-4D97-AF65-F5344CB8AC3E}">
        <p14:creationId xmlns:p14="http://schemas.microsoft.com/office/powerpoint/2010/main" val="139370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Psychological Flexibility Measures</a:t>
            </a:r>
            <a:endParaRPr lang="en-US" b="1" dirty="0"/>
          </a:p>
        </p:txBody>
      </p:sp>
      <p:sp>
        <p:nvSpPr>
          <p:cNvPr id="8" name="TextBox 7"/>
          <p:cNvSpPr txBox="1"/>
          <p:nvPr/>
        </p:nvSpPr>
        <p:spPr>
          <a:xfrm>
            <a:off x="5971592" y="2510139"/>
            <a:ext cx="184666" cy="461665"/>
          </a:xfrm>
          <a:prstGeom prst="rect">
            <a:avLst/>
          </a:prstGeom>
          <a:noFill/>
        </p:spPr>
        <p:txBody>
          <a:bodyPr wrap="none" rtlCol="0">
            <a:spAutoFit/>
          </a:bodyPr>
          <a:lstStyle/>
          <a:p>
            <a:endParaRPr lang="en-US" sz="2400" b="1" dirty="0">
              <a:solidFill>
                <a:srgbClr val="B80000"/>
              </a:solidFill>
            </a:endParaRPr>
          </a:p>
        </p:txBody>
      </p:sp>
    </p:spTree>
    <p:extLst>
      <p:ext uri="{BB962C8B-B14F-4D97-AF65-F5344CB8AC3E}">
        <p14:creationId xmlns:p14="http://schemas.microsoft.com/office/powerpoint/2010/main" val="31517697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Acceptance and Action Questionnaire for Exercise</a:t>
            </a:r>
            <a:endParaRPr lang="en-US" b="1" dirty="0"/>
          </a:p>
        </p:txBody>
      </p:sp>
      <p:sp>
        <p:nvSpPr>
          <p:cNvPr id="8" name="TextBox 7"/>
          <p:cNvSpPr txBox="1"/>
          <p:nvPr/>
        </p:nvSpPr>
        <p:spPr>
          <a:xfrm>
            <a:off x="5971592" y="2510139"/>
            <a:ext cx="184666" cy="461665"/>
          </a:xfrm>
          <a:prstGeom prst="rect">
            <a:avLst/>
          </a:prstGeom>
          <a:noFill/>
        </p:spPr>
        <p:txBody>
          <a:bodyPr wrap="none" rtlCol="0">
            <a:spAutoFit/>
          </a:bodyPr>
          <a:lstStyle/>
          <a:p>
            <a:endParaRPr lang="en-US" sz="2400" b="1" dirty="0">
              <a:solidFill>
                <a:srgbClr val="B80000"/>
              </a:solidFill>
            </a:endParaRPr>
          </a:p>
        </p:txBody>
      </p:sp>
      <p:graphicFrame>
        <p:nvGraphicFramePr>
          <p:cNvPr id="7" name="Chart 6"/>
          <p:cNvGraphicFramePr/>
          <p:nvPr>
            <p:extLst>
              <p:ext uri="{D42A27DB-BD31-4B8C-83A1-F6EECF244321}">
                <p14:modId xmlns:p14="http://schemas.microsoft.com/office/powerpoint/2010/main" val="945817638"/>
              </p:ext>
            </p:extLst>
          </p:nvPr>
        </p:nvGraphicFramePr>
        <p:xfrm>
          <a:off x="1158667" y="2161579"/>
          <a:ext cx="6831540" cy="40702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977005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Food Craving Acceptance and Action Questionnaire</a:t>
            </a:r>
            <a:endParaRPr lang="en-US" b="1" dirty="0"/>
          </a:p>
        </p:txBody>
      </p:sp>
      <p:sp>
        <p:nvSpPr>
          <p:cNvPr id="8" name="TextBox 7"/>
          <p:cNvSpPr txBox="1"/>
          <p:nvPr/>
        </p:nvSpPr>
        <p:spPr>
          <a:xfrm>
            <a:off x="5971592" y="2510139"/>
            <a:ext cx="184666" cy="461665"/>
          </a:xfrm>
          <a:prstGeom prst="rect">
            <a:avLst/>
          </a:prstGeom>
          <a:noFill/>
        </p:spPr>
        <p:txBody>
          <a:bodyPr wrap="none" rtlCol="0">
            <a:spAutoFit/>
          </a:bodyPr>
          <a:lstStyle/>
          <a:p>
            <a:endParaRPr lang="en-US" sz="2400" b="1" dirty="0">
              <a:solidFill>
                <a:srgbClr val="B80000"/>
              </a:solidFill>
            </a:endParaRPr>
          </a:p>
        </p:txBody>
      </p:sp>
      <p:graphicFrame>
        <p:nvGraphicFramePr>
          <p:cNvPr id="7" name="Chart 6"/>
          <p:cNvGraphicFramePr/>
          <p:nvPr>
            <p:extLst>
              <p:ext uri="{D42A27DB-BD31-4B8C-83A1-F6EECF244321}">
                <p14:modId xmlns:p14="http://schemas.microsoft.com/office/powerpoint/2010/main" val="3075787751"/>
              </p:ext>
            </p:extLst>
          </p:nvPr>
        </p:nvGraphicFramePr>
        <p:xfrm>
          <a:off x="1515180" y="2296415"/>
          <a:ext cx="6815107" cy="39083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519878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Food Craving Acceptance and Action Questionnaire: Willingness</a:t>
            </a:r>
            <a:endParaRPr lang="en-US" b="1" dirty="0"/>
          </a:p>
        </p:txBody>
      </p:sp>
      <p:sp>
        <p:nvSpPr>
          <p:cNvPr id="8" name="TextBox 7"/>
          <p:cNvSpPr txBox="1"/>
          <p:nvPr/>
        </p:nvSpPr>
        <p:spPr>
          <a:xfrm>
            <a:off x="5971592" y="2510139"/>
            <a:ext cx="184666" cy="461665"/>
          </a:xfrm>
          <a:prstGeom prst="rect">
            <a:avLst/>
          </a:prstGeom>
          <a:noFill/>
        </p:spPr>
        <p:txBody>
          <a:bodyPr wrap="none" rtlCol="0">
            <a:spAutoFit/>
          </a:bodyPr>
          <a:lstStyle/>
          <a:p>
            <a:endParaRPr lang="en-US" sz="2400" b="1" dirty="0">
              <a:solidFill>
                <a:srgbClr val="B80000"/>
              </a:solidFill>
            </a:endParaRPr>
          </a:p>
        </p:txBody>
      </p:sp>
      <p:graphicFrame>
        <p:nvGraphicFramePr>
          <p:cNvPr id="9" name="Chart 8"/>
          <p:cNvGraphicFramePr/>
          <p:nvPr>
            <p:extLst>
              <p:ext uri="{D42A27DB-BD31-4B8C-83A1-F6EECF244321}">
                <p14:modId xmlns:p14="http://schemas.microsoft.com/office/powerpoint/2010/main" val="535975812"/>
              </p:ext>
            </p:extLst>
          </p:nvPr>
        </p:nvGraphicFramePr>
        <p:xfrm>
          <a:off x="1068354" y="2136511"/>
          <a:ext cx="7930133" cy="44352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287378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srcRect t="13365" b="13365"/>
          <a:stretch>
            <a:fillRect/>
          </a:stretch>
        </p:blipFill>
        <p:spPr>
          <a:xfrm>
            <a:off x="-1" y="0"/>
            <a:ext cx="12482807" cy="6858000"/>
          </a:xfrm>
          <a:prstGeom prst="rect">
            <a:avLst/>
          </a:prstGeom>
        </p:spPr>
      </p:pic>
      <p:sp>
        <p:nvSpPr>
          <p:cNvPr id="6" name="Rectangle 5"/>
          <p:cNvSpPr/>
          <p:nvPr/>
        </p:nvSpPr>
        <p:spPr>
          <a:xfrm>
            <a:off x="-2" y="302605"/>
            <a:ext cx="9144001" cy="1556649"/>
          </a:xfrm>
          <a:prstGeom prst="rect">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Food Craving Acceptance and Action Questionnaire: Acceptance</a:t>
            </a:r>
            <a:endParaRPr lang="en-US" b="1" dirty="0"/>
          </a:p>
        </p:txBody>
      </p:sp>
      <p:sp>
        <p:nvSpPr>
          <p:cNvPr id="8" name="TextBox 7"/>
          <p:cNvSpPr txBox="1"/>
          <p:nvPr/>
        </p:nvSpPr>
        <p:spPr>
          <a:xfrm>
            <a:off x="5971592" y="2510139"/>
            <a:ext cx="184666" cy="461665"/>
          </a:xfrm>
          <a:prstGeom prst="rect">
            <a:avLst/>
          </a:prstGeom>
          <a:noFill/>
        </p:spPr>
        <p:txBody>
          <a:bodyPr wrap="none" rtlCol="0">
            <a:spAutoFit/>
          </a:bodyPr>
          <a:lstStyle/>
          <a:p>
            <a:endParaRPr lang="en-US" sz="2400" b="1" dirty="0">
              <a:solidFill>
                <a:srgbClr val="B80000"/>
              </a:solidFill>
            </a:endParaRPr>
          </a:p>
        </p:txBody>
      </p:sp>
      <p:graphicFrame>
        <p:nvGraphicFramePr>
          <p:cNvPr id="10" name="Chart 9"/>
          <p:cNvGraphicFramePr/>
          <p:nvPr>
            <p:extLst>
              <p:ext uri="{D42A27DB-BD31-4B8C-83A1-F6EECF244321}">
                <p14:modId xmlns:p14="http://schemas.microsoft.com/office/powerpoint/2010/main" val="1962995879"/>
              </p:ext>
            </p:extLst>
          </p:nvPr>
        </p:nvGraphicFramePr>
        <p:xfrm>
          <a:off x="1209457" y="2510139"/>
          <a:ext cx="7232801" cy="38082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172484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srcRect t="8723" b="8723"/>
          <a:stretch>
            <a:fillRect/>
          </a:stretch>
        </p:blipFill>
        <p:spPr>
          <a:xfrm>
            <a:off x="-3325964" y="0"/>
            <a:ext cx="12469964" cy="6858000"/>
          </a:xfrm>
        </p:spPr>
      </p:pic>
      <p:sp>
        <p:nvSpPr>
          <p:cNvPr id="4" name="Rectangle 3"/>
          <p:cNvSpPr/>
          <p:nvPr/>
        </p:nvSpPr>
        <p:spPr>
          <a:xfrm>
            <a:off x="0" y="274637"/>
            <a:ext cx="9144000" cy="1700627"/>
          </a:xfrm>
          <a:prstGeom prst="rect">
            <a:avLst/>
          </a:prstGeom>
          <a:solidFill>
            <a:schemeClr val="tx2">
              <a:lumMod val="60000"/>
              <a:lumOff val="40000"/>
              <a:alpha val="53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6600" dirty="0" smtClean="0"/>
              <a:t>Discussion</a:t>
            </a:r>
            <a:endParaRPr lang="en-US" sz="6600" dirty="0"/>
          </a:p>
        </p:txBody>
      </p:sp>
      <p:sp>
        <p:nvSpPr>
          <p:cNvPr id="6" name="Rectangle 5"/>
          <p:cNvSpPr/>
          <p:nvPr/>
        </p:nvSpPr>
        <p:spPr>
          <a:xfrm>
            <a:off x="2620490" y="2402303"/>
            <a:ext cx="6523510" cy="923400"/>
          </a:xfrm>
          <a:prstGeom prst="rect">
            <a:avLst/>
          </a:prstGeom>
          <a:solidFill>
            <a:schemeClr val="tx2">
              <a:lumMod val="60000"/>
              <a:lumOff val="40000"/>
              <a:alpha val="53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6600" dirty="0" smtClean="0"/>
              <a:t>Willingness</a:t>
            </a:r>
            <a:endParaRPr lang="en-US" sz="6600" dirty="0"/>
          </a:p>
        </p:txBody>
      </p:sp>
      <p:sp>
        <p:nvSpPr>
          <p:cNvPr id="7" name="Rectangle 6"/>
          <p:cNvSpPr/>
          <p:nvPr/>
        </p:nvSpPr>
        <p:spPr>
          <a:xfrm>
            <a:off x="2620490" y="3641802"/>
            <a:ext cx="6523510" cy="923400"/>
          </a:xfrm>
          <a:prstGeom prst="rect">
            <a:avLst/>
          </a:prstGeom>
          <a:solidFill>
            <a:schemeClr val="tx2">
              <a:lumMod val="60000"/>
              <a:lumOff val="40000"/>
              <a:alpha val="53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6600" dirty="0" smtClean="0"/>
              <a:t>Positive changes</a:t>
            </a:r>
            <a:endParaRPr lang="en-US" sz="6600" dirty="0"/>
          </a:p>
        </p:txBody>
      </p:sp>
      <p:sp>
        <p:nvSpPr>
          <p:cNvPr id="8" name="Rectangle 7"/>
          <p:cNvSpPr/>
          <p:nvPr/>
        </p:nvSpPr>
        <p:spPr>
          <a:xfrm>
            <a:off x="1" y="5124483"/>
            <a:ext cx="9144000" cy="923400"/>
          </a:xfrm>
          <a:prstGeom prst="rect">
            <a:avLst/>
          </a:prstGeom>
          <a:solidFill>
            <a:schemeClr val="tx2">
              <a:lumMod val="60000"/>
              <a:lumOff val="40000"/>
              <a:alpha val="53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6600" dirty="0" smtClean="0"/>
              <a:t>Satisfaction with Behavior</a:t>
            </a:r>
            <a:endParaRPr lang="en-US" sz="6600" dirty="0"/>
          </a:p>
        </p:txBody>
      </p:sp>
    </p:spTree>
    <p:extLst>
      <p:ext uri="{BB962C8B-B14F-4D97-AF65-F5344CB8AC3E}">
        <p14:creationId xmlns:p14="http://schemas.microsoft.com/office/powerpoint/2010/main" val="24618026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srcRect t="8723" b="8723"/>
          <a:stretch>
            <a:fillRect/>
          </a:stretch>
        </p:blipFill>
        <p:spPr>
          <a:xfrm>
            <a:off x="-3325964" y="0"/>
            <a:ext cx="12469964" cy="6858000"/>
          </a:xfrm>
        </p:spPr>
      </p:pic>
      <p:sp>
        <p:nvSpPr>
          <p:cNvPr id="4" name="Rectangle 3"/>
          <p:cNvSpPr/>
          <p:nvPr/>
        </p:nvSpPr>
        <p:spPr>
          <a:xfrm>
            <a:off x="0" y="274637"/>
            <a:ext cx="9144000" cy="1700627"/>
          </a:xfrm>
          <a:prstGeom prst="rect">
            <a:avLst/>
          </a:prstGeom>
          <a:solidFill>
            <a:schemeClr val="tx2">
              <a:lumMod val="60000"/>
              <a:lumOff val="40000"/>
              <a:alpha val="53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6600" dirty="0" smtClean="0"/>
              <a:t>Discussion</a:t>
            </a:r>
            <a:endParaRPr lang="en-US" sz="6600" dirty="0"/>
          </a:p>
        </p:txBody>
      </p:sp>
      <p:sp>
        <p:nvSpPr>
          <p:cNvPr id="6" name="Rectangle 5"/>
          <p:cNvSpPr/>
          <p:nvPr/>
        </p:nvSpPr>
        <p:spPr>
          <a:xfrm>
            <a:off x="2620490" y="2402303"/>
            <a:ext cx="6523510" cy="923400"/>
          </a:xfrm>
          <a:prstGeom prst="rect">
            <a:avLst/>
          </a:prstGeom>
          <a:solidFill>
            <a:schemeClr val="tx2">
              <a:lumMod val="60000"/>
              <a:lumOff val="40000"/>
              <a:alpha val="53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6600" dirty="0" smtClean="0"/>
              <a:t>Physical Activity</a:t>
            </a:r>
            <a:endParaRPr lang="en-US" sz="6600" dirty="0"/>
          </a:p>
        </p:txBody>
      </p:sp>
      <p:sp>
        <p:nvSpPr>
          <p:cNvPr id="7" name="Rectangle 6"/>
          <p:cNvSpPr/>
          <p:nvPr/>
        </p:nvSpPr>
        <p:spPr>
          <a:xfrm>
            <a:off x="2620490" y="3641802"/>
            <a:ext cx="6523510" cy="923400"/>
          </a:xfrm>
          <a:prstGeom prst="rect">
            <a:avLst/>
          </a:prstGeom>
          <a:solidFill>
            <a:schemeClr val="tx2">
              <a:lumMod val="60000"/>
              <a:lumOff val="40000"/>
              <a:alpha val="53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6600" dirty="0" smtClean="0"/>
              <a:t>Sleep</a:t>
            </a:r>
            <a:endParaRPr lang="en-US" sz="6600" dirty="0"/>
          </a:p>
        </p:txBody>
      </p:sp>
      <p:sp>
        <p:nvSpPr>
          <p:cNvPr id="8" name="Rectangle 7"/>
          <p:cNvSpPr/>
          <p:nvPr/>
        </p:nvSpPr>
        <p:spPr>
          <a:xfrm>
            <a:off x="2620489" y="5124483"/>
            <a:ext cx="6523511" cy="923400"/>
          </a:xfrm>
          <a:prstGeom prst="rect">
            <a:avLst/>
          </a:prstGeom>
          <a:solidFill>
            <a:schemeClr val="tx2">
              <a:lumMod val="60000"/>
              <a:lumOff val="40000"/>
              <a:alpha val="53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6600" dirty="0" smtClean="0"/>
              <a:t>Flexibility</a:t>
            </a:r>
            <a:endParaRPr lang="en-US" sz="6600" dirty="0"/>
          </a:p>
        </p:txBody>
      </p:sp>
    </p:spTree>
    <p:extLst>
      <p:ext uri="{BB962C8B-B14F-4D97-AF65-F5344CB8AC3E}">
        <p14:creationId xmlns:p14="http://schemas.microsoft.com/office/powerpoint/2010/main" val="22768886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8723" b="8723"/>
          <a:stretch>
            <a:fillRect/>
          </a:stretch>
        </p:blipFill>
        <p:spPr>
          <a:xfrm>
            <a:off x="-3325964" y="0"/>
            <a:ext cx="12469964" cy="6858000"/>
          </a:xfrm>
        </p:spPr>
      </p:pic>
      <p:sp>
        <p:nvSpPr>
          <p:cNvPr id="4" name="Rectangle 3"/>
          <p:cNvSpPr/>
          <p:nvPr/>
        </p:nvSpPr>
        <p:spPr>
          <a:xfrm>
            <a:off x="0" y="274637"/>
            <a:ext cx="9144000" cy="1700627"/>
          </a:xfrm>
          <a:prstGeom prst="rect">
            <a:avLst/>
          </a:prstGeom>
          <a:solidFill>
            <a:schemeClr val="tx2">
              <a:lumMod val="60000"/>
              <a:lumOff val="40000"/>
              <a:alpha val="53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6600" dirty="0" smtClean="0"/>
              <a:t>Discussion</a:t>
            </a:r>
            <a:endParaRPr lang="en-US" sz="6600" dirty="0"/>
          </a:p>
        </p:txBody>
      </p:sp>
      <p:sp>
        <p:nvSpPr>
          <p:cNvPr id="6" name="Rectangle 5"/>
          <p:cNvSpPr/>
          <p:nvPr/>
        </p:nvSpPr>
        <p:spPr>
          <a:xfrm>
            <a:off x="2620490" y="2039498"/>
            <a:ext cx="6523510" cy="923400"/>
          </a:xfrm>
          <a:prstGeom prst="rect">
            <a:avLst/>
          </a:prstGeom>
          <a:solidFill>
            <a:schemeClr val="tx2">
              <a:lumMod val="60000"/>
              <a:lumOff val="40000"/>
              <a:alpha val="53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6600" dirty="0" smtClean="0"/>
              <a:t>Few Subjects</a:t>
            </a:r>
            <a:endParaRPr lang="en-US" sz="6600" dirty="0"/>
          </a:p>
        </p:txBody>
      </p:sp>
      <p:sp>
        <p:nvSpPr>
          <p:cNvPr id="7" name="Rectangle 6"/>
          <p:cNvSpPr/>
          <p:nvPr/>
        </p:nvSpPr>
        <p:spPr>
          <a:xfrm>
            <a:off x="2620490" y="3180102"/>
            <a:ext cx="6523510" cy="923400"/>
          </a:xfrm>
          <a:prstGeom prst="rect">
            <a:avLst/>
          </a:prstGeom>
          <a:solidFill>
            <a:schemeClr val="tx2">
              <a:lumMod val="60000"/>
              <a:lumOff val="40000"/>
              <a:alpha val="53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6600" dirty="0" smtClean="0"/>
              <a:t>Randomization</a:t>
            </a:r>
            <a:endParaRPr lang="en-US" sz="6600" dirty="0"/>
          </a:p>
        </p:txBody>
      </p:sp>
      <p:sp>
        <p:nvSpPr>
          <p:cNvPr id="9" name="Rectangle 8"/>
          <p:cNvSpPr/>
          <p:nvPr/>
        </p:nvSpPr>
        <p:spPr>
          <a:xfrm>
            <a:off x="2620490" y="4332028"/>
            <a:ext cx="6523510" cy="923400"/>
          </a:xfrm>
          <a:prstGeom prst="rect">
            <a:avLst/>
          </a:prstGeom>
          <a:solidFill>
            <a:schemeClr val="tx2">
              <a:lumMod val="60000"/>
              <a:lumOff val="40000"/>
              <a:alpha val="53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6600" dirty="0" smtClean="0"/>
              <a:t>Measures</a:t>
            </a:r>
            <a:endParaRPr lang="en-US" sz="6600" dirty="0"/>
          </a:p>
        </p:txBody>
      </p:sp>
      <p:sp>
        <p:nvSpPr>
          <p:cNvPr id="10" name="Rectangle 9"/>
          <p:cNvSpPr/>
          <p:nvPr/>
        </p:nvSpPr>
        <p:spPr>
          <a:xfrm>
            <a:off x="1249772" y="5449702"/>
            <a:ext cx="7894228" cy="923400"/>
          </a:xfrm>
          <a:prstGeom prst="rect">
            <a:avLst/>
          </a:prstGeom>
          <a:solidFill>
            <a:schemeClr val="tx2">
              <a:lumMod val="60000"/>
              <a:lumOff val="40000"/>
              <a:alpha val="53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6600" dirty="0" smtClean="0"/>
              <a:t>Power of Intervention</a:t>
            </a:r>
            <a:endParaRPr lang="en-US" sz="6600" dirty="0"/>
          </a:p>
        </p:txBody>
      </p:sp>
    </p:spTree>
    <p:extLst>
      <p:ext uri="{BB962C8B-B14F-4D97-AF65-F5344CB8AC3E}">
        <p14:creationId xmlns:p14="http://schemas.microsoft.com/office/powerpoint/2010/main" val="24063935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8413" b="8413"/>
          <a:stretch>
            <a:fillRect/>
          </a:stretch>
        </p:blipFill>
        <p:spPr>
          <a:xfrm>
            <a:off x="-1169142" y="0"/>
            <a:ext cx="12469964" cy="6858000"/>
          </a:xfrm>
        </p:spPr>
      </p:pic>
      <p:sp>
        <p:nvSpPr>
          <p:cNvPr id="5" name="Rectangle 4"/>
          <p:cNvSpPr/>
          <p:nvPr/>
        </p:nvSpPr>
        <p:spPr>
          <a:xfrm>
            <a:off x="0" y="1039735"/>
            <a:ext cx="9296399" cy="1318490"/>
          </a:xfrm>
          <a:prstGeom prst="rect">
            <a:avLst/>
          </a:prstGeom>
          <a:solidFill>
            <a:schemeClr val="accent3">
              <a:lumMod val="75000"/>
              <a:alpha val="75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000" dirty="0" smtClean="0"/>
              <a:t>Treatment Development Research</a:t>
            </a:r>
            <a:endParaRPr lang="en-US" sz="4000" dirty="0"/>
          </a:p>
        </p:txBody>
      </p:sp>
      <p:sp>
        <p:nvSpPr>
          <p:cNvPr id="6" name="Rectangle 5"/>
          <p:cNvSpPr/>
          <p:nvPr/>
        </p:nvSpPr>
        <p:spPr>
          <a:xfrm>
            <a:off x="3749317" y="2703818"/>
            <a:ext cx="5547082" cy="1318490"/>
          </a:xfrm>
          <a:prstGeom prst="rect">
            <a:avLst/>
          </a:prstGeom>
          <a:solidFill>
            <a:schemeClr val="accent3">
              <a:lumMod val="75000"/>
              <a:alpha val="75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000" dirty="0" smtClean="0"/>
              <a:t>Component Analyses</a:t>
            </a:r>
            <a:endParaRPr lang="en-US" sz="4000" dirty="0"/>
          </a:p>
        </p:txBody>
      </p:sp>
      <p:sp>
        <p:nvSpPr>
          <p:cNvPr id="7" name="Rectangle 6"/>
          <p:cNvSpPr/>
          <p:nvPr/>
        </p:nvSpPr>
        <p:spPr>
          <a:xfrm>
            <a:off x="3749317" y="4327589"/>
            <a:ext cx="5547082" cy="1318490"/>
          </a:xfrm>
          <a:prstGeom prst="rect">
            <a:avLst/>
          </a:prstGeom>
          <a:solidFill>
            <a:schemeClr val="accent3">
              <a:lumMod val="75000"/>
              <a:alpha val="75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000" dirty="0" smtClean="0"/>
              <a:t>Values</a:t>
            </a:r>
            <a:endParaRPr lang="en-US" sz="4000" dirty="0"/>
          </a:p>
        </p:txBody>
      </p:sp>
    </p:spTree>
    <p:extLst>
      <p:ext uri="{BB962C8B-B14F-4D97-AF65-F5344CB8AC3E}">
        <p14:creationId xmlns:p14="http://schemas.microsoft.com/office/powerpoint/2010/main" val="101875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11164" b="11164"/>
          <a:stretch>
            <a:fillRect/>
          </a:stretch>
        </p:blipFill>
        <p:spPr>
          <a:xfrm>
            <a:off x="-1" y="0"/>
            <a:ext cx="12482807" cy="6858000"/>
          </a:xfrm>
        </p:spPr>
      </p:pic>
      <p:sp>
        <p:nvSpPr>
          <p:cNvPr id="5" name="Rectangle 4"/>
          <p:cNvSpPr/>
          <p:nvPr/>
        </p:nvSpPr>
        <p:spPr>
          <a:xfrm>
            <a:off x="-2" y="406462"/>
            <a:ext cx="9144001" cy="1556649"/>
          </a:xfrm>
          <a:prstGeom prst="rect">
            <a:avLst/>
          </a:prstGeom>
          <a:solidFill>
            <a:schemeClr val="bg1">
              <a:alpha val="39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b="1" dirty="0" smtClean="0"/>
              <a:t>Purpose</a:t>
            </a:r>
            <a:endParaRPr lang="en-US" b="1" dirty="0"/>
          </a:p>
        </p:txBody>
      </p:sp>
    </p:spTree>
    <p:extLst>
      <p:ext uri="{BB962C8B-B14F-4D97-AF65-F5344CB8AC3E}">
        <p14:creationId xmlns:p14="http://schemas.microsoft.com/office/powerpoint/2010/main" val="3755968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6038" b="6038"/>
          <a:stretch>
            <a:fillRect/>
          </a:stretch>
        </p:blipFill>
        <p:spPr>
          <a:xfrm>
            <a:off x="-1" y="0"/>
            <a:ext cx="12482807" cy="6858000"/>
          </a:xfrm>
        </p:spPr>
      </p:pic>
      <p:pic>
        <p:nvPicPr>
          <p:cNvPr id="5" name="Picture 4"/>
          <p:cNvPicPr>
            <a:picLocks noChangeAspect="1"/>
          </p:cNvPicPr>
          <p:nvPr/>
        </p:nvPicPr>
        <p:blipFill>
          <a:blip r:embed="rId3"/>
          <a:stretch>
            <a:fillRect/>
          </a:stretch>
        </p:blipFill>
        <p:spPr>
          <a:xfrm>
            <a:off x="-1" y="2967010"/>
            <a:ext cx="9144000" cy="2933904"/>
          </a:xfrm>
          <a:prstGeom prst="rect">
            <a:avLst/>
          </a:prstGeom>
          <a:effectLst>
            <a:softEdge rad="127000"/>
          </a:effectLst>
        </p:spPr>
      </p:pic>
    </p:spTree>
    <p:extLst>
      <p:ext uri="{BB962C8B-B14F-4D97-AF65-F5344CB8AC3E}">
        <p14:creationId xmlns:p14="http://schemas.microsoft.com/office/powerpoint/2010/main" val="1907736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3686514"/>
          </a:xfrm>
          <a:prstGeom prst="rect">
            <a:avLst/>
          </a:prstGeom>
        </p:spPr>
      </p:pic>
      <p:pic>
        <p:nvPicPr>
          <p:cNvPr id="7" name="Picture 6"/>
          <p:cNvPicPr>
            <a:picLocks noChangeAspect="1"/>
          </p:cNvPicPr>
          <p:nvPr/>
        </p:nvPicPr>
        <p:blipFill>
          <a:blip r:embed="rId4"/>
          <a:stretch>
            <a:fillRect/>
          </a:stretch>
        </p:blipFill>
        <p:spPr>
          <a:xfrm>
            <a:off x="0" y="3438680"/>
            <a:ext cx="9144000" cy="3419319"/>
          </a:xfrm>
          <a:prstGeom prst="rect">
            <a:avLst/>
          </a:prstGeom>
        </p:spPr>
      </p:pic>
      <p:sp>
        <p:nvSpPr>
          <p:cNvPr id="8" name="Rounded Rectangle 7"/>
          <p:cNvSpPr/>
          <p:nvPr/>
        </p:nvSpPr>
        <p:spPr>
          <a:xfrm>
            <a:off x="2673848" y="2965242"/>
            <a:ext cx="3431436" cy="1357915"/>
          </a:xfrm>
          <a:prstGeom prst="round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400" b="1" dirty="0" smtClean="0"/>
              <a:t>Independent</a:t>
            </a:r>
          </a:p>
          <a:p>
            <a:pPr algn="ctr"/>
            <a:r>
              <a:rPr lang="en-US" sz="4400" b="1" dirty="0" smtClean="0"/>
              <a:t>Variable</a:t>
            </a:r>
            <a:endParaRPr lang="en-US" sz="4400" b="1" dirty="0"/>
          </a:p>
        </p:txBody>
      </p:sp>
      <p:sp>
        <p:nvSpPr>
          <p:cNvPr id="10" name="TextBox 9"/>
          <p:cNvSpPr txBox="1"/>
          <p:nvPr/>
        </p:nvSpPr>
        <p:spPr>
          <a:xfrm>
            <a:off x="7642746" y="454600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93648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0561696" cy="6917911"/>
          </a:xfrm>
          <a:prstGeom prst="rect">
            <a:avLst/>
          </a:prstGeom>
        </p:spPr>
      </p:pic>
      <p:sp>
        <p:nvSpPr>
          <p:cNvPr id="3" name="Rectangle 2"/>
          <p:cNvSpPr/>
          <p:nvPr/>
        </p:nvSpPr>
        <p:spPr>
          <a:xfrm>
            <a:off x="-1" y="546745"/>
            <a:ext cx="9336183" cy="1748539"/>
          </a:xfrm>
          <a:prstGeom prst="rect">
            <a:avLst/>
          </a:prstGeom>
          <a:solidFill>
            <a:srgbClr val="05021F">
              <a:alpha val="71000"/>
            </a:srgbClr>
          </a:solidFill>
          <a:ln>
            <a:no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t>Dependent Measures</a:t>
            </a:r>
            <a:endParaRPr lang="en-US" sz="4800" dirty="0"/>
          </a:p>
        </p:txBody>
      </p:sp>
    </p:spTree>
    <p:extLst>
      <p:ext uri="{BB962C8B-B14F-4D97-AF65-F5344CB8AC3E}">
        <p14:creationId xmlns:p14="http://schemas.microsoft.com/office/powerpoint/2010/main" val="2514380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20200</TotalTime>
  <Words>1956</Words>
  <Application>Microsoft Office PowerPoint</Application>
  <PresentationFormat>On-screen Show (4:3)</PresentationFormat>
  <Paragraphs>370</Paragraphs>
  <Slides>47</Slides>
  <Notes>38</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Flynn</dc:creator>
  <cp:lastModifiedBy>Emily</cp:lastModifiedBy>
  <cp:revision>64</cp:revision>
  <dcterms:created xsi:type="dcterms:W3CDTF">2014-05-31T19:47:04Z</dcterms:created>
  <dcterms:modified xsi:type="dcterms:W3CDTF">2014-06-25T19:06:02Z</dcterms:modified>
</cp:coreProperties>
</file>